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5"/>
  </p:notesMasterIdLst>
  <p:sldIdLst>
    <p:sldId id="309" r:id="rId2"/>
    <p:sldId id="310" r:id="rId3"/>
    <p:sldId id="311" r:id="rId4"/>
    <p:sldId id="312" r:id="rId5"/>
    <p:sldId id="314" r:id="rId6"/>
    <p:sldId id="335" r:id="rId7"/>
    <p:sldId id="316" r:id="rId8"/>
    <p:sldId id="327" r:id="rId9"/>
    <p:sldId id="330" r:id="rId10"/>
    <p:sldId id="329" r:id="rId11"/>
    <p:sldId id="315" r:id="rId12"/>
    <p:sldId id="331" r:id="rId13"/>
    <p:sldId id="318" r:id="rId14"/>
    <p:sldId id="262" r:id="rId15"/>
    <p:sldId id="332" r:id="rId16"/>
    <p:sldId id="334" r:id="rId17"/>
    <p:sldId id="333" r:id="rId18"/>
    <p:sldId id="317" r:id="rId19"/>
    <p:sldId id="319" r:id="rId20"/>
    <p:sldId id="324" r:id="rId21"/>
    <p:sldId id="328" r:id="rId22"/>
    <p:sldId id="326" r:id="rId23"/>
    <p:sldId id="32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1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68"/>
    <p:restoredTop sz="88721"/>
  </p:normalViewPr>
  <p:slideViewPr>
    <p:cSldViewPr snapToGrid="0">
      <p:cViewPr varScale="1">
        <p:scale>
          <a:sx n="133" d="100"/>
          <a:sy n="133" d="100"/>
        </p:scale>
        <p:origin x="62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6AFC25-7010-DD43-B479-A8D0E7E8AC5A}" type="datetimeFigureOut">
              <a:rPr lang="en-US" smtClean="0"/>
              <a:t>12/11/23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B67C28-2040-C047-8D18-9D7B19E71EA2}" type="slidenum">
              <a:rPr lang="en-US" smtClean="0"/>
              <a:t>‹#›</a:t>
            </a:fld>
            <a:endParaRPr lang="en-US"/>
          </a:p>
        </p:txBody>
      </p:sp>
    </p:spTree>
    <p:extLst>
      <p:ext uri="{BB962C8B-B14F-4D97-AF65-F5344CB8AC3E}">
        <p14:creationId xmlns:p14="http://schemas.microsoft.com/office/powerpoint/2010/main" val="2590620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863837e2d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863837e2d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457200">
              <a:lnSpc>
                <a:spcPct val="80000"/>
              </a:lnSpc>
              <a:buClr>
                <a:schemeClr val="dk1"/>
              </a:buClr>
              <a:buSzPts val="2800"/>
              <a:buFont typeface="Wingdings" pitchFamily="2" charset="2"/>
              <a:buChar char="Ø"/>
            </a:pPr>
            <a:r>
              <a:rPr lang="en-US" sz="1200" dirty="0">
                <a:solidFill>
                  <a:schemeClr val="dk1"/>
                </a:solidFill>
                <a:latin typeface="Palatino Linotype"/>
              </a:rPr>
              <a:t>Feature fusion </a:t>
            </a:r>
          </a:p>
          <a:p>
            <a:pPr marL="0" indent="0">
              <a:buNone/>
            </a:pPr>
            <a:r>
              <a:rPr lang="en-US" sz="1200" dirty="0">
                <a:solidFill>
                  <a:schemeClr val="dk1"/>
                </a:solidFill>
                <a:latin typeface="Palatino Linotype"/>
              </a:rPr>
              <a:t>		-&gt; requires ALL samples to be paired</a:t>
            </a:r>
          </a:p>
          <a:p>
            <a:pPr marL="0" indent="0">
              <a:buNone/>
            </a:pPr>
            <a:endParaRPr lang="en-US" sz="1200" dirty="0">
              <a:solidFill>
                <a:schemeClr val="dk1"/>
              </a:solidFill>
              <a:latin typeface="Palatino Linotype"/>
            </a:endParaRPr>
          </a:p>
          <a:p>
            <a:pPr marL="457200" indent="-457200">
              <a:lnSpc>
                <a:spcPct val="80000"/>
              </a:lnSpc>
              <a:buClr>
                <a:schemeClr val="dk1"/>
              </a:buClr>
              <a:buSzPts val="2800"/>
              <a:buFont typeface="Wingdings" pitchFamily="2" charset="2"/>
              <a:buChar char="Ø"/>
            </a:pPr>
            <a:r>
              <a:rPr lang="en-US" sz="1200" dirty="0">
                <a:solidFill>
                  <a:schemeClr val="dk1"/>
                </a:solidFill>
                <a:latin typeface="Palatino Linotype"/>
              </a:rPr>
              <a:t>Soft voting</a:t>
            </a:r>
          </a:p>
          <a:p>
            <a:pPr marL="0" indent="0">
              <a:buNone/>
            </a:pPr>
            <a:r>
              <a:rPr lang="en-US" sz="1200" dirty="0">
                <a:solidFill>
                  <a:schemeClr val="dk1"/>
                </a:solidFill>
                <a:latin typeface="Palatino Linotype"/>
              </a:rPr>
              <a:t>		-&gt; fails when one model is broken</a:t>
            </a:r>
          </a:p>
          <a:p>
            <a:pPr marL="0" indent="0">
              <a:buNone/>
            </a:pPr>
            <a:endParaRPr lang="en-US" sz="1200" dirty="0">
              <a:solidFill>
                <a:schemeClr val="dk1"/>
              </a:solidFill>
              <a:latin typeface="Palatino Linotype"/>
            </a:endParaRPr>
          </a:p>
          <a:p>
            <a:pPr marL="457200" indent="-457200">
              <a:lnSpc>
                <a:spcPct val="80000"/>
              </a:lnSpc>
              <a:buClr>
                <a:schemeClr val="dk1"/>
              </a:buClr>
              <a:buSzPts val="2800"/>
              <a:buFont typeface="Wingdings" pitchFamily="2" charset="2"/>
              <a:buChar char="Ø"/>
            </a:pPr>
            <a:r>
              <a:rPr lang="en-US" sz="1200" dirty="0">
                <a:solidFill>
                  <a:schemeClr val="dk1"/>
                </a:solidFill>
                <a:latin typeface="Palatino Linotype"/>
              </a:rPr>
              <a:t>Stacking </a:t>
            </a:r>
          </a:p>
          <a:p>
            <a:pPr marL="0" indent="0">
              <a:buNone/>
            </a:pPr>
            <a:r>
              <a:rPr lang="en-US" sz="1200" dirty="0">
                <a:solidFill>
                  <a:schemeClr val="dk1"/>
                </a:solidFill>
                <a:latin typeface="Palatino Linotype"/>
              </a:rPr>
              <a:t>		-&gt; requires SOME paired samples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Non-trivial problem, how to synthesize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Visualize 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Graphically show it </a:t>
            </a:r>
            <a:endParaRPr dirty="0"/>
          </a:p>
        </p:txBody>
      </p:sp>
    </p:spTree>
    <p:extLst>
      <p:ext uri="{BB962C8B-B14F-4D97-AF65-F5344CB8AC3E}">
        <p14:creationId xmlns:p14="http://schemas.microsoft.com/office/powerpoint/2010/main" val="2276818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863837e2d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863837e2d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457200">
              <a:lnSpc>
                <a:spcPct val="80000"/>
              </a:lnSpc>
              <a:buClr>
                <a:schemeClr val="dk1"/>
              </a:buClr>
              <a:buSzPts val="2800"/>
              <a:buFont typeface="Wingdings" pitchFamily="2" charset="2"/>
              <a:buChar char="Ø"/>
            </a:pPr>
            <a:r>
              <a:rPr lang="en-US" sz="1200" dirty="0">
                <a:solidFill>
                  <a:schemeClr val="dk1"/>
                </a:solidFill>
                <a:latin typeface="Palatino Linotype"/>
              </a:rPr>
              <a:t>Feature fusion </a:t>
            </a:r>
          </a:p>
          <a:p>
            <a:pPr marL="0" indent="0">
              <a:buNone/>
            </a:pPr>
            <a:r>
              <a:rPr lang="en-US" sz="1200" dirty="0">
                <a:solidFill>
                  <a:schemeClr val="dk1"/>
                </a:solidFill>
                <a:latin typeface="Palatino Linotype"/>
              </a:rPr>
              <a:t>		-&gt; requires ALL samples to be paired</a:t>
            </a:r>
          </a:p>
          <a:p>
            <a:pPr marL="0" indent="0">
              <a:buNone/>
            </a:pPr>
            <a:endParaRPr lang="en-US" sz="1200" dirty="0">
              <a:solidFill>
                <a:schemeClr val="dk1"/>
              </a:solidFill>
              <a:latin typeface="Palatino Linotype"/>
            </a:endParaRPr>
          </a:p>
          <a:p>
            <a:pPr marL="457200" indent="-457200">
              <a:lnSpc>
                <a:spcPct val="80000"/>
              </a:lnSpc>
              <a:buClr>
                <a:schemeClr val="dk1"/>
              </a:buClr>
              <a:buSzPts val="2800"/>
              <a:buFont typeface="Wingdings" pitchFamily="2" charset="2"/>
              <a:buChar char="Ø"/>
            </a:pPr>
            <a:r>
              <a:rPr lang="en-US" sz="1200" dirty="0">
                <a:solidFill>
                  <a:schemeClr val="dk1"/>
                </a:solidFill>
                <a:latin typeface="Palatino Linotype"/>
              </a:rPr>
              <a:t>Soft voting</a:t>
            </a:r>
          </a:p>
          <a:p>
            <a:pPr marL="0" indent="0">
              <a:buNone/>
            </a:pPr>
            <a:r>
              <a:rPr lang="en-US" sz="1200" dirty="0">
                <a:solidFill>
                  <a:schemeClr val="dk1"/>
                </a:solidFill>
                <a:latin typeface="Palatino Linotype"/>
              </a:rPr>
              <a:t>		-&gt; fails when one model is broken</a:t>
            </a:r>
          </a:p>
          <a:p>
            <a:pPr marL="0" indent="0">
              <a:buNone/>
            </a:pPr>
            <a:endParaRPr lang="en-US" sz="1200" dirty="0">
              <a:solidFill>
                <a:schemeClr val="dk1"/>
              </a:solidFill>
              <a:latin typeface="Palatino Linotype"/>
            </a:endParaRPr>
          </a:p>
          <a:p>
            <a:pPr marL="457200" indent="-457200">
              <a:lnSpc>
                <a:spcPct val="80000"/>
              </a:lnSpc>
              <a:buClr>
                <a:schemeClr val="dk1"/>
              </a:buClr>
              <a:buSzPts val="2800"/>
              <a:buFont typeface="Wingdings" pitchFamily="2" charset="2"/>
              <a:buChar char="Ø"/>
            </a:pPr>
            <a:r>
              <a:rPr lang="en-US" sz="1200" dirty="0">
                <a:solidFill>
                  <a:schemeClr val="dk1"/>
                </a:solidFill>
                <a:latin typeface="Palatino Linotype"/>
              </a:rPr>
              <a:t>Stacking </a:t>
            </a:r>
          </a:p>
          <a:p>
            <a:pPr marL="0" indent="0">
              <a:buNone/>
            </a:pPr>
            <a:r>
              <a:rPr lang="en-US" sz="1200" dirty="0">
                <a:solidFill>
                  <a:schemeClr val="dk1"/>
                </a:solidFill>
                <a:latin typeface="Palatino Linotype"/>
              </a:rPr>
              <a:t>		-&gt; requires SOME paired samples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Non-trivial problem, how to synthesize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Visualize 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Graphically show it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863837e2d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863837e2d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457200">
              <a:lnSpc>
                <a:spcPct val="80000"/>
              </a:lnSpc>
              <a:buClr>
                <a:schemeClr val="dk1"/>
              </a:buClr>
              <a:buSzPts val="2800"/>
              <a:buFont typeface="Wingdings" pitchFamily="2" charset="2"/>
              <a:buChar char="Ø"/>
            </a:pPr>
            <a:r>
              <a:rPr lang="en-US" sz="1200" dirty="0">
                <a:solidFill>
                  <a:schemeClr val="dk1"/>
                </a:solidFill>
                <a:latin typeface="Palatino Linotype"/>
              </a:rPr>
              <a:t>Feature fusion </a:t>
            </a:r>
          </a:p>
          <a:p>
            <a:pPr marL="0" indent="0">
              <a:buNone/>
            </a:pPr>
            <a:r>
              <a:rPr lang="en-US" sz="1200" dirty="0">
                <a:solidFill>
                  <a:schemeClr val="dk1"/>
                </a:solidFill>
                <a:latin typeface="Palatino Linotype"/>
              </a:rPr>
              <a:t>		-&gt; requires ALL samples to be paired</a:t>
            </a:r>
          </a:p>
          <a:p>
            <a:pPr marL="0" indent="0">
              <a:buNone/>
            </a:pPr>
            <a:endParaRPr lang="en-US" sz="1200" dirty="0">
              <a:solidFill>
                <a:schemeClr val="dk1"/>
              </a:solidFill>
              <a:latin typeface="Palatino Linotype"/>
            </a:endParaRPr>
          </a:p>
          <a:p>
            <a:pPr marL="457200" indent="-457200">
              <a:lnSpc>
                <a:spcPct val="80000"/>
              </a:lnSpc>
              <a:buClr>
                <a:schemeClr val="dk1"/>
              </a:buClr>
              <a:buSzPts val="2800"/>
              <a:buFont typeface="Wingdings" pitchFamily="2" charset="2"/>
              <a:buChar char="Ø"/>
            </a:pPr>
            <a:r>
              <a:rPr lang="en-US" sz="1200" dirty="0">
                <a:solidFill>
                  <a:schemeClr val="dk1"/>
                </a:solidFill>
                <a:latin typeface="Palatino Linotype"/>
              </a:rPr>
              <a:t>Soft voting</a:t>
            </a:r>
          </a:p>
          <a:p>
            <a:pPr marL="0" indent="0">
              <a:buNone/>
            </a:pPr>
            <a:r>
              <a:rPr lang="en-US" sz="1200" dirty="0">
                <a:solidFill>
                  <a:schemeClr val="dk1"/>
                </a:solidFill>
                <a:latin typeface="Palatino Linotype"/>
              </a:rPr>
              <a:t>		-&gt; fails when one model is broken</a:t>
            </a:r>
          </a:p>
          <a:p>
            <a:pPr marL="0" indent="0">
              <a:buNone/>
            </a:pPr>
            <a:endParaRPr lang="en-US" sz="1200" dirty="0">
              <a:solidFill>
                <a:schemeClr val="dk1"/>
              </a:solidFill>
              <a:latin typeface="Palatino Linotype"/>
            </a:endParaRPr>
          </a:p>
          <a:p>
            <a:pPr marL="457200" indent="-457200">
              <a:lnSpc>
                <a:spcPct val="80000"/>
              </a:lnSpc>
              <a:buClr>
                <a:schemeClr val="dk1"/>
              </a:buClr>
              <a:buSzPts val="2800"/>
              <a:buFont typeface="Wingdings" pitchFamily="2" charset="2"/>
              <a:buChar char="Ø"/>
            </a:pPr>
            <a:r>
              <a:rPr lang="en-US" sz="1200" dirty="0">
                <a:solidFill>
                  <a:schemeClr val="dk1"/>
                </a:solidFill>
                <a:latin typeface="Palatino Linotype"/>
              </a:rPr>
              <a:t>Stacking </a:t>
            </a:r>
          </a:p>
          <a:p>
            <a:pPr marL="0" indent="0">
              <a:buNone/>
            </a:pPr>
            <a:r>
              <a:rPr lang="en-US" sz="1200" dirty="0">
                <a:solidFill>
                  <a:schemeClr val="dk1"/>
                </a:solidFill>
                <a:latin typeface="Palatino Linotype"/>
              </a:rPr>
              <a:t>		-&gt; requires SOME paired samples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Non-trivial problem, how to synthesize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Visualize 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Graphically show it </a:t>
            </a:r>
            <a:endParaRPr dirty="0"/>
          </a:p>
        </p:txBody>
      </p:sp>
    </p:spTree>
    <p:extLst>
      <p:ext uri="{BB962C8B-B14F-4D97-AF65-F5344CB8AC3E}">
        <p14:creationId xmlns:p14="http://schemas.microsoft.com/office/powerpoint/2010/main" val="1979984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6863837e2d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6863837e2d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12 class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Barchart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686dcd66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686dcd66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Not clear enough.</a:t>
            </a:r>
            <a:br>
              <a:rPr lang="en" dirty="0">
                <a:solidFill>
                  <a:schemeClr val="dk1"/>
                </a:solidFill>
              </a:rPr>
            </a:br>
            <a:br>
              <a:rPr lang="en" dirty="0">
                <a:solidFill>
                  <a:schemeClr val="dk1"/>
                </a:solidFill>
              </a:rPr>
            </a:br>
            <a:r>
              <a:rPr lang="en" dirty="0">
                <a:solidFill>
                  <a:schemeClr val="dk1"/>
                </a:solidFill>
              </a:rPr>
              <a:t>nuggets,</a:t>
            </a:r>
          </a:p>
          <a:p>
            <a:pPr marL="0" lvl="0" indent="0" algn="l" rtl="0">
              <a:spcBef>
                <a:spcPts val="0"/>
              </a:spcBef>
              <a:spcAft>
                <a:spcPts val="0"/>
              </a:spcAft>
              <a:buClr>
                <a:schemeClr val="dk1"/>
              </a:buClr>
              <a:buSzPts val="1100"/>
              <a:buFont typeface="Arial"/>
              <a:buNone/>
            </a:pPr>
            <a:r>
              <a:rPr lang="en" dirty="0">
                <a:solidFill>
                  <a:schemeClr val="dk1"/>
                </a:solidFill>
              </a:rPr>
              <a:t>why we have strawman</a:t>
            </a: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idea behind paired observation prioritization is to "cherry-pick" the best group of data for training the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stacking meta-learner. By this intentionally "biased" collection method, the saturation of F1 score is achieved</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earlier and may potentially end in a higher level.</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our uncertainty-based method derives the weights of classes for data collection, from information that is available in the individual model training process. These weights determine the priority of paired collection, i.e., the top weighted class is collected first and with the largest amount.</a:t>
            </a:r>
            <a:endParaRPr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To derive the weights, we assume that we already have trained models for video and network data respectively. Paired examples are most valuable in classes where neither model is very confident in its prediction. </a:t>
            </a:r>
          </a:p>
          <a:p>
            <a:pPr marL="0" lvl="0" indent="0" algn="l" rtl="0">
              <a:lnSpc>
                <a:spcPct val="115000"/>
              </a:lnSpc>
              <a:spcBef>
                <a:spcPts val="0"/>
              </a:spcBef>
              <a:spcAft>
                <a:spcPts val="0"/>
              </a:spcAft>
              <a:buClr>
                <a:schemeClr val="dk1"/>
              </a:buClr>
              <a:buSzPts val="1100"/>
              <a:buFont typeface="Arial"/>
              <a:buNone/>
            </a:pPr>
            <a:endParaRPr lang="en"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The class uncertainty score is aggregated across all samples for each model first, and then averaged/normalized between models later.</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686dcd66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686dcd66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Not clear enough.</a:t>
            </a:r>
            <a:br>
              <a:rPr lang="en" dirty="0">
                <a:solidFill>
                  <a:schemeClr val="dk1"/>
                </a:solidFill>
              </a:rPr>
            </a:br>
            <a:br>
              <a:rPr lang="en" dirty="0">
                <a:solidFill>
                  <a:schemeClr val="dk1"/>
                </a:solidFill>
              </a:rPr>
            </a:br>
            <a:r>
              <a:rPr lang="en" dirty="0">
                <a:solidFill>
                  <a:schemeClr val="dk1"/>
                </a:solidFill>
              </a:rPr>
              <a:t>nuggets,</a:t>
            </a:r>
          </a:p>
          <a:p>
            <a:pPr marL="0" lvl="0" indent="0" algn="l" rtl="0">
              <a:spcBef>
                <a:spcPts val="0"/>
              </a:spcBef>
              <a:spcAft>
                <a:spcPts val="0"/>
              </a:spcAft>
              <a:buClr>
                <a:schemeClr val="dk1"/>
              </a:buClr>
              <a:buSzPts val="1100"/>
              <a:buFont typeface="Arial"/>
              <a:buNone/>
            </a:pPr>
            <a:r>
              <a:rPr lang="en" dirty="0">
                <a:solidFill>
                  <a:schemeClr val="dk1"/>
                </a:solidFill>
              </a:rPr>
              <a:t>why we have strawman</a:t>
            </a: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idea behind paired observation prioritization is to "cherry-pick" the best group of data for training the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stacking meta-learner. By this intentionally "biased" collection method, the saturation of F1 score is achieved</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earlier and may potentially end in a higher level.</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our uncertainty-based method derives the weights of classes for data collection, from information that is available in the individual model training process. These weights determine the priority of paired collection, i.e., the top weighted class is collected first and with the largest amount.</a:t>
            </a:r>
            <a:endParaRPr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To derive the weights, we assume that we already have trained models for video and network data respectively. Paired examples are most valuable in classes where neither model is very confident in its prediction. </a:t>
            </a:r>
          </a:p>
          <a:p>
            <a:pPr marL="0" lvl="0" indent="0" algn="l" rtl="0">
              <a:lnSpc>
                <a:spcPct val="115000"/>
              </a:lnSpc>
              <a:spcBef>
                <a:spcPts val="0"/>
              </a:spcBef>
              <a:spcAft>
                <a:spcPts val="0"/>
              </a:spcAft>
              <a:buClr>
                <a:schemeClr val="dk1"/>
              </a:buClr>
              <a:buSzPts val="1100"/>
              <a:buFont typeface="Arial"/>
              <a:buNone/>
            </a:pPr>
            <a:endParaRPr lang="en"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The class uncertainty score is aggregated across all samples for each model first, and then averaged/normalized between models later.</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02678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686dcd66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686dcd66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Not clear enough.</a:t>
            </a:r>
            <a:br>
              <a:rPr lang="en" dirty="0">
                <a:solidFill>
                  <a:schemeClr val="dk1"/>
                </a:solidFill>
              </a:rPr>
            </a:br>
            <a:br>
              <a:rPr lang="en" dirty="0">
                <a:solidFill>
                  <a:schemeClr val="dk1"/>
                </a:solidFill>
              </a:rPr>
            </a:br>
            <a:r>
              <a:rPr lang="en" dirty="0">
                <a:solidFill>
                  <a:schemeClr val="dk1"/>
                </a:solidFill>
              </a:rPr>
              <a:t>nuggets,</a:t>
            </a:r>
          </a:p>
          <a:p>
            <a:pPr marL="0" lvl="0" indent="0" algn="l" rtl="0">
              <a:spcBef>
                <a:spcPts val="0"/>
              </a:spcBef>
              <a:spcAft>
                <a:spcPts val="0"/>
              </a:spcAft>
              <a:buClr>
                <a:schemeClr val="dk1"/>
              </a:buClr>
              <a:buSzPts val="1100"/>
              <a:buFont typeface="Arial"/>
              <a:buNone/>
            </a:pPr>
            <a:r>
              <a:rPr lang="en" dirty="0">
                <a:solidFill>
                  <a:schemeClr val="dk1"/>
                </a:solidFill>
              </a:rPr>
              <a:t>why we have strawman</a:t>
            </a: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idea behind paired observation prioritization is to "cherry-pick" the best group of data for training the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stacking meta-learner. By this intentionally "biased" collection method, the saturation of F1 score is achieved</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earlier and may potentially end in a higher level.</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our uncertainty-based method derives the weights of classes for data collection, from information that is available in the individual model training process. These weights determine the priority of paired collection, i.e., the top weighted class is collected first and with the largest amount.</a:t>
            </a:r>
            <a:endParaRPr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To derive the weights, we assume that we already have trained models for video and network data respectively. Paired examples are most valuable in classes where neither model is very confident in its prediction. </a:t>
            </a:r>
          </a:p>
          <a:p>
            <a:pPr marL="0" lvl="0" indent="0" algn="l" rtl="0">
              <a:lnSpc>
                <a:spcPct val="115000"/>
              </a:lnSpc>
              <a:spcBef>
                <a:spcPts val="0"/>
              </a:spcBef>
              <a:spcAft>
                <a:spcPts val="0"/>
              </a:spcAft>
              <a:buClr>
                <a:schemeClr val="dk1"/>
              </a:buClr>
              <a:buSzPts val="1100"/>
              <a:buFont typeface="Arial"/>
              <a:buNone/>
            </a:pPr>
            <a:endParaRPr lang="en"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The class uncertainty score is aggregated across all samples for each model first, and then averaged/normalized between models later.</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41513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686dcd664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686dcd66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Not clear enough.</a:t>
            </a:r>
            <a:br>
              <a:rPr lang="en" dirty="0">
                <a:solidFill>
                  <a:schemeClr val="dk1"/>
                </a:solidFill>
              </a:rPr>
            </a:br>
            <a:br>
              <a:rPr lang="en" dirty="0">
                <a:solidFill>
                  <a:schemeClr val="dk1"/>
                </a:solidFill>
              </a:rPr>
            </a:br>
            <a:r>
              <a:rPr lang="en" dirty="0">
                <a:solidFill>
                  <a:schemeClr val="dk1"/>
                </a:solidFill>
              </a:rPr>
              <a:t>nuggets,</a:t>
            </a:r>
          </a:p>
          <a:p>
            <a:pPr marL="0" lvl="0" indent="0" algn="l" rtl="0">
              <a:spcBef>
                <a:spcPts val="0"/>
              </a:spcBef>
              <a:spcAft>
                <a:spcPts val="0"/>
              </a:spcAft>
              <a:buClr>
                <a:schemeClr val="dk1"/>
              </a:buClr>
              <a:buSzPts val="1100"/>
              <a:buFont typeface="Arial"/>
              <a:buNone/>
            </a:pPr>
            <a:r>
              <a:rPr lang="en" dirty="0">
                <a:solidFill>
                  <a:schemeClr val="dk1"/>
                </a:solidFill>
              </a:rPr>
              <a:t>why we have strawman</a:t>
            </a:r>
          </a:p>
          <a:p>
            <a:pPr marL="0" lvl="0" indent="0" algn="l" rtl="0">
              <a:spcBef>
                <a:spcPts val="0"/>
              </a:spcBef>
              <a:spcAft>
                <a:spcPts val="0"/>
              </a:spcAft>
              <a:buClr>
                <a:schemeClr val="dk1"/>
              </a:buClr>
              <a:buSzPts val="1100"/>
              <a:buFont typeface="Arial"/>
              <a:buNone/>
            </a:pPr>
            <a:endParaRPr lang="en"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The idea behind paired observation prioritization is to "cherry-pick" the best group of data for training the</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stacking meta-learner. By this intentionally "biased" collection method, the saturation of F1 score is achieved</a:t>
            </a: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earlier and may potentially end in a higher level.</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our uncertainty-based method derives the weights of classes for data collection, from information that is available in the individual model training process. These weights determine the priority of paired collection, i.e., the top weighted class is collected first and with the largest amount.</a:t>
            </a:r>
            <a:endParaRPr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To derive the weights, we assume that we already have trained models for video and network data respectively. Paired examples are most valuable in classes where neither model is very confident in its prediction. </a:t>
            </a:r>
          </a:p>
          <a:p>
            <a:pPr marL="0" lvl="0" indent="0" algn="l" rtl="0">
              <a:lnSpc>
                <a:spcPct val="115000"/>
              </a:lnSpc>
              <a:spcBef>
                <a:spcPts val="0"/>
              </a:spcBef>
              <a:spcAft>
                <a:spcPts val="0"/>
              </a:spcAft>
              <a:buClr>
                <a:schemeClr val="dk1"/>
              </a:buClr>
              <a:buSzPts val="1100"/>
              <a:buFont typeface="Arial"/>
              <a:buNone/>
            </a:pPr>
            <a:endParaRPr lang="en"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dirty="0">
                <a:solidFill>
                  <a:schemeClr val="dk1"/>
                </a:solidFill>
                <a:latin typeface="Times New Roman"/>
                <a:ea typeface="Times New Roman"/>
                <a:cs typeface="Times New Roman"/>
                <a:sym typeface="Times New Roman"/>
              </a:rPr>
              <a:t>The class uncertainty score is aggregated across all samples for each model first, and then averaged/normalized between models later.</a:t>
            </a:r>
            <a:endParaRPr dirty="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08598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6863837e2d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6863837e2d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network package trace</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6863837e2d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6863837e2d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uncertainty-based class distribution is the fastest to saturate (70 and 130 samples, respectively for 12-calss and</a:t>
            </a:r>
            <a:endParaRPr dirty="0"/>
          </a:p>
          <a:p>
            <a:pPr marL="0" lvl="0" indent="0" algn="l" rtl="0">
              <a:spcBef>
                <a:spcPts val="0"/>
              </a:spcBef>
              <a:spcAft>
                <a:spcPts val="0"/>
              </a:spcAft>
              <a:buClr>
                <a:schemeClr val="dk1"/>
              </a:buClr>
              <a:buSzPts val="1100"/>
              <a:buFont typeface="Arial"/>
              <a:buNone/>
            </a:pPr>
            <a:r>
              <a:rPr lang="en" dirty="0"/>
              <a:t>14-class problem) and gain the highest F1 score (91.8% and 77.9%). Compared to random prioritization with equal</a:t>
            </a:r>
            <a:endParaRPr dirty="0"/>
          </a:p>
          <a:p>
            <a:pPr marL="0" lvl="0" indent="0" algn="l" rtl="0">
              <a:spcBef>
                <a:spcPts val="0"/>
              </a:spcBef>
              <a:spcAft>
                <a:spcPts val="0"/>
              </a:spcAft>
              <a:buClr>
                <a:schemeClr val="dk1"/>
              </a:buClr>
              <a:buSzPts val="1100"/>
              <a:buFont typeface="Arial"/>
              <a:buNone/>
            </a:pPr>
            <a:r>
              <a:rPr lang="en" dirty="0"/>
              <a:t>class distributions, 120 (∼2 hours of human labor) and 50 (∼50 minutes of human labor) more samples are needed</a:t>
            </a:r>
            <a:endParaRPr dirty="0"/>
          </a:p>
          <a:p>
            <a:pPr marL="0" lvl="0" indent="0" algn="l" rtl="0">
              <a:spcBef>
                <a:spcPts val="0"/>
              </a:spcBef>
              <a:spcAft>
                <a:spcPts val="0"/>
              </a:spcAft>
              <a:buClr>
                <a:schemeClr val="dk1"/>
              </a:buClr>
              <a:buSzPts val="1100"/>
              <a:buFont typeface="Arial"/>
              <a:buNone/>
            </a:pPr>
            <a:r>
              <a:rPr lang="en" dirty="0"/>
              <a:t>for saturation. Meanwhile, uncertainty prioritization achieves higher final F1 scores than the other two methods</a:t>
            </a:r>
            <a:endParaRPr dirty="0"/>
          </a:p>
          <a:p>
            <a:pPr marL="0" lvl="0" indent="0" algn="l" rtl="0">
              <a:spcBef>
                <a:spcPts val="0"/>
              </a:spcBef>
              <a:spcAft>
                <a:spcPts val="0"/>
              </a:spcAft>
              <a:buNone/>
            </a:pPr>
            <a:r>
              <a:rPr lang="en" dirty="0"/>
              <a:t>by 2% to 3%</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Just one</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6863837e2d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6863837e2d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Interactions with devices take up xx hour of work.</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Pet care.</a:t>
            </a:r>
            <a:endParaRPr dirty="0"/>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 takeaway slide?</a:t>
            </a:r>
          </a:p>
          <a:p>
            <a:endParaRPr lang="en-US" dirty="0"/>
          </a:p>
          <a:p>
            <a:r>
              <a:rPr lang="en-US" dirty="0"/>
              <a:t>network is robust to Environmental changes</a:t>
            </a:r>
          </a:p>
        </p:txBody>
      </p:sp>
      <p:sp>
        <p:nvSpPr>
          <p:cNvPr id="4" name="Slide Number Placeholder 3"/>
          <p:cNvSpPr>
            <a:spLocks noGrp="1"/>
          </p:cNvSpPr>
          <p:nvPr>
            <p:ph type="sldNum" sz="quarter" idx="5"/>
          </p:nvPr>
        </p:nvSpPr>
        <p:spPr/>
        <p:txBody>
          <a:bodyPr/>
          <a:lstStyle/>
          <a:p>
            <a:fld id="{25B67C28-2040-C047-8D18-9D7B19E71EA2}" type="slidenum">
              <a:rPr lang="en-US" smtClean="0"/>
              <a:t>20</a:t>
            </a:fld>
            <a:endParaRPr lang="en-US"/>
          </a:p>
        </p:txBody>
      </p:sp>
    </p:spTree>
    <p:extLst>
      <p:ext uri="{BB962C8B-B14F-4D97-AF65-F5344CB8AC3E}">
        <p14:creationId xmlns:p14="http://schemas.microsoft.com/office/powerpoint/2010/main" val="3469954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a takeaway slide?</a:t>
            </a:r>
          </a:p>
          <a:p>
            <a:endParaRPr lang="en-US" dirty="0"/>
          </a:p>
          <a:p>
            <a:r>
              <a:rPr lang="en-US" dirty="0"/>
              <a:t>network is robust to Environmental changes</a:t>
            </a:r>
          </a:p>
        </p:txBody>
      </p:sp>
      <p:sp>
        <p:nvSpPr>
          <p:cNvPr id="4" name="Slide Number Placeholder 3"/>
          <p:cNvSpPr>
            <a:spLocks noGrp="1"/>
          </p:cNvSpPr>
          <p:nvPr>
            <p:ph type="sldNum" sz="quarter" idx="5"/>
          </p:nvPr>
        </p:nvSpPr>
        <p:spPr/>
        <p:txBody>
          <a:bodyPr/>
          <a:lstStyle/>
          <a:p>
            <a:fld id="{25B67C28-2040-C047-8D18-9D7B19E71EA2}" type="slidenum">
              <a:rPr lang="en-US" smtClean="0"/>
              <a:t>21</a:t>
            </a:fld>
            <a:endParaRPr lang="en-US"/>
          </a:p>
        </p:txBody>
      </p:sp>
    </p:spTree>
    <p:extLst>
      <p:ext uri="{BB962C8B-B14F-4D97-AF65-F5344CB8AC3E}">
        <p14:creationId xmlns:p14="http://schemas.microsoft.com/office/powerpoint/2010/main" val="1366587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Takeaways, index pointer for brains.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Combining </a:t>
            </a:r>
          </a:p>
          <a:p>
            <a:pPr marL="0" lvl="0" indent="0" algn="l" rtl="0">
              <a:spcBef>
                <a:spcPts val="0"/>
              </a:spcBef>
              <a:spcAft>
                <a:spcPts val="0"/>
              </a:spcAft>
              <a:buNone/>
            </a:pPr>
            <a:r>
              <a:rPr lang="en-US" dirty="0"/>
              <a:t>Network data is more ubiquitous than people think. </a:t>
            </a:r>
            <a:endParaRPr dirty="0"/>
          </a:p>
        </p:txBody>
      </p:sp>
    </p:spTree>
    <p:extLst>
      <p:ext uri="{BB962C8B-B14F-4D97-AF65-F5344CB8AC3E}">
        <p14:creationId xmlns:p14="http://schemas.microsoft.com/office/powerpoint/2010/main" val="4166307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3693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6863837e2d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6863837e2d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Although computer vision models are increasingly becoming powerful.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environement</a:t>
            </a:r>
            <a:r>
              <a:rPr lang="en-US" dirty="0"/>
              <a:t> and users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6863837e2d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6863837e2d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Capturing network traffic does not require specialized sensing hardware and can be deployed in any home environment</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More ubiquitous than other sensors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agnostic to the physical arrangement of activity recognition objects and subjects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throughput</a:t>
            </a:r>
          </a:p>
        </p:txBody>
      </p:sp>
      <p:sp>
        <p:nvSpPr>
          <p:cNvPr id="4" name="Slide Number Placeholder 3"/>
          <p:cNvSpPr>
            <a:spLocks noGrp="1"/>
          </p:cNvSpPr>
          <p:nvPr>
            <p:ph type="sldNum" sz="quarter" idx="5"/>
          </p:nvPr>
        </p:nvSpPr>
        <p:spPr/>
        <p:txBody>
          <a:bodyPr/>
          <a:lstStyle/>
          <a:p>
            <a:fld id="{25B67C28-2040-C047-8D18-9D7B19E71EA2}" type="slidenum">
              <a:rPr lang="en-US" smtClean="0"/>
              <a:t>5</a:t>
            </a:fld>
            <a:endParaRPr lang="en-US"/>
          </a:p>
        </p:txBody>
      </p:sp>
    </p:spTree>
    <p:extLst>
      <p:ext uri="{BB962C8B-B14F-4D97-AF65-F5344CB8AC3E}">
        <p14:creationId xmlns:p14="http://schemas.microsoft.com/office/powerpoint/2010/main" val="803078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6863837e2d_0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6863837e2d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Capturing network traffic does not require specialized sensing hardware and can be deployed in any home environment</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More ubiquitous than other sensors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 is agnostic to the physical arrangement of activity recognition objects and subjects.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Generalizable across environments. Video generalizes across Devices. </a:t>
            </a:r>
            <a:endParaRPr dirty="0"/>
          </a:p>
        </p:txBody>
      </p:sp>
    </p:spTree>
    <p:extLst>
      <p:ext uri="{BB962C8B-B14F-4D97-AF65-F5344CB8AC3E}">
        <p14:creationId xmlns:p14="http://schemas.microsoft.com/office/powerpoint/2010/main" val="3655350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6863837e2d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6863837e2d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Hundreds of hours curating this dataset.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18 classes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6863837e2d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6863837e2d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Too much to look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Sub figure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Barchart</a:t>
            </a:r>
            <a:endParaRPr dirty="0"/>
          </a:p>
        </p:txBody>
      </p:sp>
    </p:spTree>
    <p:extLst>
      <p:ext uri="{BB962C8B-B14F-4D97-AF65-F5344CB8AC3E}">
        <p14:creationId xmlns:p14="http://schemas.microsoft.com/office/powerpoint/2010/main" val="3251489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863837e2d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863837e2d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457200">
              <a:lnSpc>
                <a:spcPct val="80000"/>
              </a:lnSpc>
              <a:buClr>
                <a:schemeClr val="dk1"/>
              </a:buClr>
              <a:buSzPts val="2800"/>
              <a:buFont typeface="Wingdings" pitchFamily="2" charset="2"/>
              <a:buChar char="Ø"/>
            </a:pPr>
            <a:r>
              <a:rPr lang="en-US" sz="1200" dirty="0">
                <a:solidFill>
                  <a:schemeClr val="dk1"/>
                </a:solidFill>
                <a:latin typeface="Palatino Linotype"/>
              </a:rPr>
              <a:t>Feature fusion </a:t>
            </a:r>
          </a:p>
          <a:p>
            <a:pPr marL="0" indent="0">
              <a:buNone/>
            </a:pPr>
            <a:r>
              <a:rPr lang="en-US" sz="1200" dirty="0">
                <a:solidFill>
                  <a:schemeClr val="dk1"/>
                </a:solidFill>
                <a:latin typeface="Palatino Linotype"/>
              </a:rPr>
              <a:t>		-&gt; requires ALL samples to be paired</a:t>
            </a:r>
          </a:p>
          <a:p>
            <a:pPr marL="0" indent="0">
              <a:buNone/>
            </a:pPr>
            <a:endParaRPr lang="en-US" sz="1200" dirty="0">
              <a:solidFill>
                <a:schemeClr val="dk1"/>
              </a:solidFill>
              <a:latin typeface="Palatino Linotype"/>
            </a:endParaRPr>
          </a:p>
          <a:p>
            <a:pPr marL="457200" indent="-457200">
              <a:lnSpc>
                <a:spcPct val="80000"/>
              </a:lnSpc>
              <a:buClr>
                <a:schemeClr val="dk1"/>
              </a:buClr>
              <a:buSzPts val="2800"/>
              <a:buFont typeface="Wingdings" pitchFamily="2" charset="2"/>
              <a:buChar char="Ø"/>
            </a:pPr>
            <a:r>
              <a:rPr lang="en-US" sz="1200" dirty="0">
                <a:solidFill>
                  <a:schemeClr val="dk1"/>
                </a:solidFill>
                <a:latin typeface="Palatino Linotype"/>
              </a:rPr>
              <a:t>Soft voting</a:t>
            </a:r>
          </a:p>
          <a:p>
            <a:pPr marL="0" indent="0">
              <a:buNone/>
            </a:pPr>
            <a:r>
              <a:rPr lang="en-US" sz="1200" dirty="0">
                <a:solidFill>
                  <a:schemeClr val="dk1"/>
                </a:solidFill>
                <a:latin typeface="Palatino Linotype"/>
              </a:rPr>
              <a:t>		-&gt; fails when one model is broken</a:t>
            </a:r>
          </a:p>
          <a:p>
            <a:pPr marL="0" indent="0">
              <a:buNone/>
            </a:pPr>
            <a:endParaRPr lang="en-US" sz="1200" dirty="0">
              <a:solidFill>
                <a:schemeClr val="dk1"/>
              </a:solidFill>
              <a:latin typeface="Palatino Linotype"/>
            </a:endParaRPr>
          </a:p>
          <a:p>
            <a:pPr marL="457200" indent="-457200">
              <a:lnSpc>
                <a:spcPct val="80000"/>
              </a:lnSpc>
              <a:buClr>
                <a:schemeClr val="dk1"/>
              </a:buClr>
              <a:buSzPts val="2800"/>
              <a:buFont typeface="Wingdings" pitchFamily="2" charset="2"/>
              <a:buChar char="Ø"/>
            </a:pPr>
            <a:r>
              <a:rPr lang="en-US" sz="1200" dirty="0">
                <a:solidFill>
                  <a:schemeClr val="dk1"/>
                </a:solidFill>
                <a:latin typeface="Palatino Linotype"/>
              </a:rPr>
              <a:t>Stacking </a:t>
            </a:r>
          </a:p>
          <a:p>
            <a:pPr marL="0" indent="0">
              <a:buNone/>
            </a:pPr>
            <a:r>
              <a:rPr lang="en-US" sz="1200" dirty="0">
                <a:solidFill>
                  <a:schemeClr val="dk1"/>
                </a:solidFill>
                <a:latin typeface="Palatino Linotype"/>
              </a:rPr>
              <a:t>		-&gt; requires SOME paired samples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Non-trivial problem, how to synthesize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Visualize 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Graphically show it </a:t>
            </a:r>
            <a:endParaRPr dirty="0"/>
          </a:p>
        </p:txBody>
      </p:sp>
    </p:spTree>
    <p:extLst>
      <p:ext uri="{BB962C8B-B14F-4D97-AF65-F5344CB8AC3E}">
        <p14:creationId xmlns:p14="http://schemas.microsoft.com/office/powerpoint/2010/main" val="500793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4159A-4FA3-A429-076E-000A62A12B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DE380A-1C75-FDAB-F56D-AD5EE6D3DA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BA8662-CE08-83A0-2BC2-FAB7DD768D6B}"/>
              </a:ext>
            </a:extLst>
          </p:cNvPr>
          <p:cNvSpPr>
            <a:spLocks noGrp="1"/>
          </p:cNvSpPr>
          <p:nvPr>
            <p:ph type="dt" sz="half" idx="10"/>
          </p:nvPr>
        </p:nvSpPr>
        <p:spPr/>
        <p:txBody>
          <a:bodyPr/>
          <a:lstStyle/>
          <a:p>
            <a:fld id="{CA11C0E9-2A03-2446-9E4B-9B9256849F43}" type="datetime1">
              <a:rPr lang="en-US" smtClean="0"/>
              <a:t>12/11/23</a:t>
            </a:fld>
            <a:endParaRPr lang="en-US"/>
          </a:p>
        </p:txBody>
      </p:sp>
      <p:sp>
        <p:nvSpPr>
          <p:cNvPr id="5" name="Footer Placeholder 4">
            <a:extLst>
              <a:ext uri="{FF2B5EF4-FFF2-40B4-BE49-F238E27FC236}">
                <a16:creationId xmlns:a16="http://schemas.microsoft.com/office/drawing/2014/main" id="{C07A31BF-8AD5-69E9-F10C-2CF3533057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3AF933-C285-9FAD-73B0-5713CB01BA15}"/>
              </a:ext>
            </a:extLst>
          </p:cNvPr>
          <p:cNvSpPr>
            <a:spLocks noGrp="1"/>
          </p:cNvSpPr>
          <p:nvPr>
            <p:ph type="sldNum" sz="quarter" idx="12"/>
          </p:nvPr>
        </p:nvSpPr>
        <p:spPr/>
        <p:txBody>
          <a:bodyPr/>
          <a:lstStyle/>
          <a:p>
            <a:fld id="{BA7F8ABF-C1F6-D44E-A192-AEE56CFE14C3}" type="slidenum">
              <a:rPr lang="en-US" smtClean="0"/>
              <a:t>‹#›</a:t>
            </a:fld>
            <a:endParaRPr lang="en-US"/>
          </a:p>
        </p:txBody>
      </p:sp>
    </p:spTree>
    <p:extLst>
      <p:ext uri="{BB962C8B-B14F-4D97-AF65-F5344CB8AC3E}">
        <p14:creationId xmlns:p14="http://schemas.microsoft.com/office/powerpoint/2010/main" val="1970505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1B5E8-331C-1A8C-6156-34FF795EA6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F3C263-F211-37F9-A7BB-876C206089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72B89-789E-9980-EED2-F4F5BB0E9E58}"/>
              </a:ext>
            </a:extLst>
          </p:cNvPr>
          <p:cNvSpPr>
            <a:spLocks noGrp="1"/>
          </p:cNvSpPr>
          <p:nvPr>
            <p:ph type="dt" sz="half" idx="10"/>
          </p:nvPr>
        </p:nvSpPr>
        <p:spPr/>
        <p:txBody>
          <a:bodyPr/>
          <a:lstStyle/>
          <a:p>
            <a:fld id="{1AB10250-78DB-F844-9ABA-D65100D0E79B}" type="datetime1">
              <a:rPr lang="en-US" smtClean="0"/>
              <a:t>12/11/23</a:t>
            </a:fld>
            <a:endParaRPr lang="en-US"/>
          </a:p>
        </p:txBody>
      </p:sp>
      <p:sp>
        <p:nvSpPr>
          <p:cNvPr id="5" name="Footer Placeholder 4">
            <a:extLst>
              <a:ext uri="{FF2B5EF4-FFF2-40B4-BE49-F238E27FC236}">
                <a16:creationId xmlns:a16="http://schemas.microsoft.com/office/drawing/2014/main" id="{22191A7E-B065-64D1-74A3-C0FBEFB4C4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D2D1BD-EFCD-22E3-0202-60A12735CB45}"/>
              </a:ext>
            </a:extLst>
          </p:cNvPr>
          <p:cNvSpPr>
            <a:spLocks noGrp="1"/>
          </p:cNvSpPr>
          <p:nvPr>
            <p:ph type="sldNum" sz="quarter" idx="12"/>
          </p:nvPr>
        </p:nvSpPr>
        <p:spPr/>
        <p:txBody>
          <a:bodyPr/>
          <a:lstStyle/>
          <a:p>
            <a:fld id="{BA7F8ABF-C1F6-D44E-A192-AEE56CFE14C3}" type="slidenum">
              <a:rPr lang="en-US" smtClean="0"/>
              <a:t>‹#›</a:t>
            </a:fld>
            <a:endParaRPr lang="en-US"/>
          </a:p>
        </p:txBody>
      </p:sp>
    </p:spTree>
    <p:extLst>
      <p:ext uri="{BB962C8B-B14F-4D97-AF65-F5344CB8AC3E}">
        <p14:creationId xmlns:p14="http://schemas.microsoft.com/office/powerpoint/2010/main" val="2183779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230CD0-6C36-849D-DF7E-1C7633EBC6B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450E75-45F1-7EB5-65F9-1642536024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3D2688-D4A8-AE9A-D152-D75F3BFED0F4}"/>
              </a:ext>
            </a:extLst>
          </p:cNvPr>
          <p:cNvSpPr>
            <a:spLocks noGrp="1"/>
          </p:cNvSpPr>
          <p:nvPr>
            <p:ph type="dt" sz="half" idx="10"/>
          </p:nvPr>
        </p:nvSpPr>
        <p:spPr/>
        <p:txBody>
          <a:bodyPr/>
          <a:lstStyle/>
          <a:p>
            <a:fld id="{9D9EF9F9-4123-FA4E-BFE4-C97EDC64B14B}" type="datetime1">
              <a:rPr lang="en-US" smtClean="0"/>
              <a:t>12/11/23</a:t>
            </a:fld>
            <a:endParaRPr lang="en-US"/>
          </a:p>
        </p:txBody>
      </p:sp>
      <p:sp>
        <p:nvSpPr>
          <p:cNvPr id="5" name="Footer Placeholder 4">
            <a:extLst>
              <a:ext uri="{FF2B5EF4-FFF2-40B4-BE49-F238E27FC236}">
                <a16:creationId xmlns:a16="http://schemas.microsoft.com/office/drawing/2014/main" id="{44702703-BFA1-FE8F-2CFD-B80CC3C9AA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740E12-62E1-CB2F-850A-4B33BF1644CB}"/>
              </a:ext>
            </a:extLst>
          </p:cNvPr>
          <p:cNvSpPr>
            <a:spLocks noGrp="1"/>
          </p:cNvSpPr>
          <p:nvPr>
            <p:ph type="sldNum" sz="quarter" idx="12"/>
          </p:nvPr>
        </p:nvSpPr>
        <p:spPr/>
        <p:txBody>
          <a:bodyPr/>
          <a:lstStyle/>
          <a:p>
            <a:fld id="{BA7F8ABF-C1F6-D44E-A192-AEE56CFE14C3}" type="slidenum">
              <a:rPr lang="en-US" smtClean="0"/>
              <a:t>‹#›</a:t>
            </a:fld>
            <a:endParaRPr lang="en-US"/>
          </a:p>
        </p:txBody>
      </p:sp>
    </p:spTree>
    <p:extLst>
      <p:ext uri="{BB962C8B-B14F-4D97-AF65-F5344CB8AC3E}">
        <p14:creationId xmlns:p14="http://schemas.microsoft.com/office/powerpoint/2010/main" val="1656257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p4"/>
          <p:cNvSpPr/>
          <p:nvPr/>
        </p:nvSpPr>
        <p:spPr>
          <a:xfrm>
            <a:off x="-100" y="6727600"/>
            <a:ext cx="12192000" cy="1304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7" name="Google Shape;27;p4"/>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415600" y="1688433"/>
            <a:ext cx="11360800" cy="44036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81403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B6D36-DBFC-0121-28B8-97BBD1FA46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6D5FA5-EF78-F5FE-D4FF-C8A56D2BF1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04A059-4B82-3182-8D96-B8CBB7BF8846}"/>
              </a:ext>
            </a:extLst>
          </p:cNvPr>
          <p:cNvSpPr>
            <a:spLocks noGrp="1"/>
          </p:cNvSpPr>
          <p:nvPr>
            <p:ph type="dt" sz="half" idx="10"/>
          </p:nvPr>
        </p:nvSpPr>
        <p:spPr/>
        <p:txBody>
          <a:bodyPr/>
          <a:lstStyle/>
          <a:p>
            <a:fld id="{7D625266-2EF3-DC43-8928-F69B22315033}" type="datetime1">
              <a:rPr lang="en-US" smtClean="0"/>
              <a:t>12/11/23</a:t>
            </a:fld>
            <a:endParaRPr lang="en-US"/>
          </a:p>
        </p:txBody>
      </p:sp>
      <p:sp>
        <p:nvSpPr>
          <p:cNvPr id="5" name="Footer Placeholder 4">
            <a:extLst>
              <a:ext uri="{FF2B5EF4-FFF2-40B4-BE49-F238E27FC236}">
                <a16:creationId xmlns:a16="http://schemas.microsoft.com/office/drawing/2014/main" id="{B0574571-7610-9909-9626-185F463CA7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501143-76F9-9D49-5EB3-51C5663D9B14}"/>
              </a:ext>
            </a:extLst>
          </p:cNvPr>
          <p:cNvSpPr>
            <a:spLocks noGrp="1"/>
          </p:cNvSpPr>
          <p:nvPr>
            <p:ph type="sldNum" sz="quarter" idx="12"/>
          </p:nvPr>
        </p:nvSpPr>
        <p:spPr/>
        <p:txBody>
          <a:bodyPr/>
          <a:lstStyle/>
          <a:p>
            <a:fld id="{BA7F8ABF-C1F6-D44E-A192-AEE56CFE14C3}" type="slidenum">
              <a:rPr lang="en-US" smtClean="0"/>
              <a:t>‹#›</a:t>
            </a:fld>
            <a:endParaRPr lang="en-US"/>
          </a:p>
        </p:txBody>
      </p:sp>
    </p:spTree>
    <p:extLst>
      <p:ext uri="{BB962C8B-B14F-4D97-AF65-F5344CB8AC3E}">
        <p14:creationId xmlns:p14="http://schemas.microsoft.com/office/powerpoint/2010/main" val="3304447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CA05B-20FC-065F-D28E-0AE98A2B08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9A33943-1262-F154-2806-FA11F6ACA6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D9B983-7D19-FA01-991E-88C6A0D02EAF}"/>
              </a:ext>
            </a:extLst>
          </p:cNvPr>
          <p:cNvSpPr>
            <a:spLocks noGrp="1"/>
          </p:cNvSpPr>
          <p:nvPr>
            <p:ph type="dt" sz="half" idx="10"/>
          </p:nvPr>
        </p:nvSpPr>
        <p:spPr/>
        <p:txBody>
          <a:bodyPr/>
          <a:lstStyle/>
          <a:p>
            <a:fld id="{FACAAF15-5B37-1845-B3AA-D32AF3B18A52}" type="datetime1">
              <a:rPr lang="en-US" smtClean="0"/>
              <a:t>12/11/23</a:t>
            </a:fld>
            <a:endParaRPr lang="en-US"/>
          </a:p>
        </p:txBody>
      </p:sp>
      <p:sp>
        <p:nvSpPr>
          <p:cNvPr id="5" name="Footer Placeholder 4">
            <a:extLst>
              <a:ext uri="{FF2B5EF4-FFF2-40B4-BE49-F238E27FC236}">
                <a16:creationId xmlns:a16="http://schemas.microsoft.com/office/drawing/2014/main" id="{DB0CA372-D77C-E7B1-D4F6-3641454229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867B28-D31A-AC18-1F79-0F931D576970}"/>
              </a:ext>
            </a:extLst>
          </p:cNvPr>
          <p:cNvSpPr>
            <a:spLocks noGrp="1"/>
          </p:cNvSpPr>
          <p:nvPr>
            <p:ph type="sldNum" sz="quarter" idx="12"/>
          </p:nvPr>
        </p:nvSpPr>
        <p:spPr/>
        <p:txBody>
          <a:bodyPr/>
          <a:lstStyle/>
          <a:p>
            <a:fld id="{BA7F8ABF-C1F6-D44E-A192-AEE56CFE14C3}" type="slidenum">
              <a:rPr lang="en-US" smtClean="0"/>
              <a:t>‹#›</a:t>
            </a:fld>
            <a:endParaRPr lang="en-US"/>
          </a:p>
        </p:txBody>
      </p:sp>
    </p:spTree>
    <p:extLst>
      <p:ext uri="{BB962C8B-B14F-4D97-AF65-F5344CB8AC3E}">
        <p14:creationId xmlns:p14="http://schemas.microsoft.com/office/powerpoint/2010/main" val="558014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433AE-37D8-76F5-8B46-BFBD0721C5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2DC0CB-1EA6-9ECC-5B6F-4DA329514D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E3C1F4-B156-87A0-872A-315CA2D065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F58DA1-8B1B-F3B8-9757-CDCEAC0B0703}"/>
              </a:ext>
            </a:extLst>
          </p:cNvPr>
          <p:cNvSpPr>
            <a:spLocks noGrp="1"/>
          </p:cNvSpPr>
          <p:nvPr>
            <p:ph type="dt" sz="half" idx="10"/>
          </p:nvPr>
        </p:nvSpPr>
        <p:spPr/>
        <p:txBody>
          <a:bodyPr/>
          <a:lstStyle/>
          <a:p>
            <a:fld id="{CFA0060A-9205-6242-81FF-79753E67E630}" type="datetime1">
              <a:rPr lang="en-US" smtClean="0"/>
              <a:t>12/11/23</a:t>
            </a:fld>
            <a:endParaRPr lang="en-US"/>
          </a:p>
        </p:txBody>
      </p:sp>
      <p:sp>
        <p:nvSpPr>
          <p:cNvPr id="6" name="Footer Placeholder 5">
            <a:extLst>
              <a:ext uri="{FF2B5EF4-FFF2-40B4-BE49-F238E27FC236}">
                <a16:creationId xmlns:a16="http://schemas.microsoft.com/office/drawing/2014/main" id="{5C4C62E9-CF7F-49B1-482E-49B2F75994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BA4626-CDAD-A097-8F04-1E72BF439208}"/>
              </a:ext>
            </a:extLst>
          </p:cNvPr>
          <p:cNvSpPr>
            <a:spLocks noGrp="1"/>
          </p:cNvSpPr>
          <p:nvPr>
            <p:ph type="sldNum" sz="quarter" idx="12"/>
          </p:nvPr>
        </p:nvSpPr>
        <p:spPr/>
        <p:txBody>
          <a:bodyPr/>
          <a:lstStyle/>
          <a:p>
            <a:fld id="{BA7F8ABF-C1F6-D44E-A192-AEE56CFE14C3}" type="slidenum">
              <a:rPr lang="en-US" smtClean="0"/>
              <a:t>‹#›</a:t>
            </a:fld>
            <a:endParaRPr lang="en-US"/>
          </a:p>
        </p:txBody>
      </p:sp>
    </p:spTree>
    <p:extLst>
      <p:ext uri="{BB962C8B-B14F-4D97-AF65-F5344CB8AC3E}">
        <p14:creationId xmlns:p14="http://schemas.microsoft.com/office/powerpoint/2010/main" val="3650458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3BBDD-1E8D-5D7A-F9D5-7C08F70B6DF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E63C00-81A7-FD6D-C1BA-AEBDDFDE39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E1107E-58FA-3971-5A5D-0EE0C7D96B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016BF3-E00C-9B57-9ED7-402636657B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8CDABF-449D-EC2B-29DF-897A2BA9938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060EDB-9F9E-E9E5-CD90-BBED96CD2AAD}"/>
              </a:ext>
            </a:extLst>
          </p:cNvPr>
          <p:cNvSpPr>
            <a:spLocks noGrp="1"/>
          </p:cNvSpPr>
          <p:nvPr>
            <p:ph type="dt" sz="half" idx="10"/>
          </p:nvPr>
        </p:nvSpPr>
        <p:spPr/>
        <p:txBody>
          <a:bodyPr/>
          <a:lstStyle/>
          <a:p>
            <a:fld id="{0A2457A7-6ECE-834C-BFB9-5B0C9EDF4CE0}" type="datetime1">
              <a:rPr lang="en-US" smtClean="0"/>
              <a:t>12/11/23</a:t>
            </a:fld>
            <a:endParaRPr lang="en-US"/>
          </a:p>
        </p:txBody>
      </p:sp>
      <p:sp>
        <p:nvSpPr>
          <p:cNvPr id="8" name="Footer Placeholder 7">
            <a:extLst>
              <a:ext uri="{FF2B5EF4-FFF2-40B4-BE49-F238E27FC236}">
                <a16:creationId xmlns:a16="http://schemas.microsoft.com/office/drawing/2014/main" id="{7BFB40B7-7F12-E3BD-FD31-168CAEBD39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E8FD30-7EDD-D756-3F1C-4B5A61BDA03B}"/>
              </a:ext>
            </a:extLst>
          </p:cNvPr>
          <p:cNvSpPr>
            <a:spLocks noGrp="1"/>
          </p:cNvSpPr>
          <p:nvPr>
            <p:ph type="sldNum" sz="quarter" idx="12"/>
          </p:nvPr>
        </p:nvSpPr>
        <p:spPr/>
        <p:txBody>
          <a:bodyPr/>
          <a:lstStyle/>
          <a:p>
            <a:fld id="{BA7F8ABF-C1F6-D44E-A192-AEE56CFE14C3}" type="slidenum">
              <a:rPr lang="en-US" smtClean="0"/>
              <a:t>‹#›</a:t>
            </a:fld>
            <a:endParaRPr lang="en-US"/>
          </a:p>
        </p:txBody>
      </p:sp>
    </p:spTree>
    <p:extLst>
      <p:ext uri="{BB962C8B-B14F-4D97-AF65-F5344CB8AC3E}">
        <p14:creationId xmlns:p14="http://schemas.microsoft.com/office/powerpoint/2010/main" val="2476230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BFC07-596F-EA28-1CE0-470CB43846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484D95-15EA-242F-08F4-14E4C370453A}"/>
              </a:ext>
            </a:extLst>
          </p:cNvPr>
          <p:cNvSpPr>
            <a:spLocks noGrp="1"/>
          </p:cNvSpPr>
          <p:nvPr>
            <p:ph type="dt" sz="half" idx="10"/>
          </p:nvPr>
        </p:nvSpPr>
        <p:spPr/>
        <p:txBody>
          <a:bodyPr/>
          <a:lstStyle/>
          <a:p>
            <a:fld id="{E9C061B2-F603-5048-9102-D12523D4F018}" type="datetime1">
              <a:rPr lang="en-US" smtClean="0"/>
              <a:t>12/11/23</a:t>
            </a:fld>
            <a:endParaRPr lang="en-US"/>
          </a:p>
        </p:txBody>
      </p:sp>
      <p:sp>
        <p:nvSpPr>
          <p:cNvPr id="4" name="Footer Placeholder 3">
            <a:extLst>
              <a:ext uri="{FF2B5EF4-FFF2-40B4-BE49-F238E27FC236}">
                <a16:creationId xmlns:a16="http://schemas.microsoft.com/office/drawing/2014/main" id="{AF541BF2-0D9A-419A-BE54-C3FDBB7AC0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F1BCEA-5BAF-8197-5F90-8010C5A3D1AF}"/>
              </a:ext>
            </a:extLst>
          </p:cNvPr>
          <p:cNvSpPr>
            <a:spLocks noGrp="1"/>
          </p:cNvSpPr>
          <p:nvPr>
            <p:ph type="sldNum" sz="quarter" idx="12"/>
          </p:nvPr>
        </p:nvSpPr>
        <p:spPr/>
        <p:txBody>
          <a:bodyPr/>
          <a:lstStyle/>
          <a:p>
            <a:fld id="{BA7F8ABF-C1F6-D44E-A192-AEE56CFE14C3}" type="slidenum">
              <a:rPr lang="en-US" smtClean="0"/>
              <a:t>‹#›</a:t>
            </a:fld>
            <a:endParaRPr lang="en-US"/>
          </a:p>
        </p:txBody>
      </p:sp>
    </p:spTree>
    <p:extLst>
      <p:ext uri="{BB962C8B-B14F-4D97-AF65-F5344CB8AC3E}">
        <p14:creationId xmlns:p14="http://schemas.microsoft.com/office/powerpoint/2010/main" val="291875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2FF7A1-0614-D39D-AD30-4E2760536AE0}"/>
              </a:ext>
            </a:extLst>
          </p:cNvPr>
          <p:cNvSpPr>
            <a:spLocks noGrp="1"/>
          </p:cNvSpPr>
          <p:nvPr>
            <p:ph type="dt" sz="half" idx="10"/>
          </p:nvPr>
        </p:nvSpPr>
        <p:spPr/>
        <p:txBody>
          <a:bodyPr/>
          <a:lstStyle/>
          <a:p>
            <a:fld id="{4577E159-DCEA-4849-A6D9-AEB3D685995D}" type="datetime1">
              <a:rPr lang="en-US" smtClean="0"/>
              <a:t>12/11/23</a:t>
            </a:fld>
            <a:endParaRPr lang="en-US"/>
          </a:p>
        </p:txBody>
      </p:sp>
      <p:sp>
        <p:nvSpPr>
          <p:cNvPr id="3" name="Footer Placeholder 2">
            <a:extLst>
              <a:ext uri="{FF2B5EF4-FFF2-40B4-BE49-F238E27FC236}">
                <a16:creationId xmlns:a16="http://schemas.microsoft.com/office/drawing/2014/main" id="{254318E9-3908-AE5E-AA77-DCD4A66D54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F9774DC-39AA-C5B8-AB6C-FF3BC5B09713}"/>
              </a:ext>
            </a:extLst>
          </p:cNvPr>
          <p:cNvSpPr>
            <a:spLocks noGrp="1"/>
          </p:cNvSpPr>
          <p:nvPr>
            <p:ph type="sldNum" sz="quarter" idx="12"/>
          </p:nvPr>
        </p:nvSpPr>
        <p:spPr/>
        <p:txBody>
          <a:bodyPr/>
          <a:lstStyle/>
          <a:p>
            <a:fld id="{BA7F8ABF-C1F6-D44E-A192-AEE56CFE14C3}" type="slidenum">
              <a:rPr lang="en-US" smtClean="0"/>
              <a:t>‹#›</a:t>
            </a:fld>
            <a:endParaRPr lang="en-US"/>
          </a:p>
        </p:txBody>
      </p:sp>
    </p:spTree>
    <p:extLst>
      <p:ext uri="{BB962C8B-B14F-4D97-AF65-F5344CB8AC3E}">
        <p14:creationId xmlns:p14="http://schemas.microsoft.com/office/powerpoint/2010/main" val="1426125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2B483-B612-BAA2-65EA-5353696439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5F66F3-BB70-62D2-BD70-94C3D6C29F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A8EEBC2-7A10-6035-FA93-E3B7BB29F8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4CACE1-7C20-B5A0-A559-40E8DB897A57}"/>
              </a:ext>
            </a:extLst>
          </p:cNvPr>
          <p:cNvSpPr>
            <a:spLocks noGrp="1"/>
          </p:cNvSpPr>
          <p:nvPr>
            <p:ph type="dt" sz="half" idx="10"/>
          </p:nvPr>
        </p:nvSpPr>
        <p:spPr/>
        <p:txBody>
          <a:bodyPr/>
          <a:lstStyle/>
          <a:p>
            <a:fld id="{C5C5ACC6-A265-E745-9298-69553B1E0914}" type="datetime1">
              <a:rPr lang="en-US" smtClean="0"/>
              <a:t>12/11/23</a:t>
            </a:fld>
            <a:endParaRPr lang="en-US"/>
          </a:p>
        </p:txBody>
      </p:sp>
      <p:sp>
        <p:nvSpPr>
          <p:cNvPr id="6" name="Footer Placeholder 5">
            <a:extLst>
              <a:ext uri="{FF2B5EF4-FFF2-40B4-BE49-F238E27FC236}">
                <a16:creationId xmlns:a16="http://schemas.microsoft.com/office/drawing/2014/main" id="{5E3CBC14-9C96-113A-AF26-5A80A31D56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824B58-58AA-B5B4-9DED-87726B541286}"/>
              </a:ext>
            </a:extLst>
          </p:cNvPr>
          <p:cNvSpPr>
            <a:spLocks noGrp="1"/>
          </p:cNvSpPr>
          <p:nvPr>
            <p:ph type="sldNum" sz="quarter" idx="12"/>
          </p:nvPr>
        </p:nvSpPr>
        <p:spPr/>
        <p:txBody>
          <a:bodyPr/>
          <a:lstStyle/>
          <a:p>
            <a:fld id="{BA7F8ABF-C1F6-D44E-A192-AEE56CFE14C3}" type="slidenum">
              <a:rPr lang="en-US" smtClean="0"/>
              <a:t>‹#›</a:t>
            </a:fld>
            <a:endParaRPr lang="en-US"/>
          </a:p>
        </p:txBody>
      </p:sp>
    </p:spTree>
    <p:extLst>
      <p:ext uri="{BB962C8B-B14F-4D97-AF65-F5344CB8AC3E}">
        <p14:creationId xmlns:p14="http://schemas.microsoft.com/office/powerpoint/2010/main" val="3643080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03000-B1FA-3210-C69B-8437C92BBB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93639B-0EE1-DB21-8411-0235859C97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879B039-0998-7507-9CAA-7FD42355D5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655EB9-1819-1276-2E83-4F4EF70EE563}"/>
              </a:ext>
            </a:extLst>
          </p:cNvPr>
          <p:cNvSpPr>
            <a:spLocks noGrp="1"/>
          </p:cNvSpPr>
          <p:nvPr>
            <p:ph type="dt" sz="half" idx="10"/>
          </p:nvPr>
        </p:nvSpPr>
        <p:spPr/>
        <p:txBody>
          <a:bodyPr/>
          <a:lstStyle/>
          <a:p>
            <a:fld id="{3AFE6F47-6D97-6045-BEF0-FD27BEE710AA}" type="datetime1">
              <a:rPr lang="en-US" smtClean="0"/>
              <a:t>12/11/23</a:t>
            </a:fld>
            <a:endParaRPr lang="en-US"/>
          </a:p>
        </p:txBody>
      </p:sp>
      <p:sp>
        <p:nvSpPr>
          <p:cNvPr id="6" name="Footer Placeholder 5">
            <a:extLst>
              <a:ext uri="{FF2B5EF4-FFF2-40B4-BE49-F238E27FC236}">
                <a16:creationId xmlns:a16="http://schemas.microsoft.com/office/drawing/2014/main" id="{2640AA65-BCFF-E918-D0EE-20724AD32A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CA881C-6FDA-A5FF-7B67-E1CB1DC855E8}"/>
              </a:ext>
            </a:extLst>
          </p:cNvPr>
          <p:cNvSpPr>
            <a:spLocks noGrp="1"/>
          </p:cNvSpPr>
          <p:nvPr>
            <p:ph type="sldNum" sz="quarter" idx="12"/>
          </p:nvPr>
        </p:nvSpPr>
        <p:spPr/>
        <p:txBody>
          <a:bodyPr/>
          <a:lstStyle/>
          <a:p>
            <a:fld id="{BA7F8ABF-C1F6-D44E-A192-AEE56CFE14C3}" type="slidenum">
              <a:rPr lang="en-US" smtClean="0"/>
              <a:t>‹#›</a:t>
            </a:fld>
            <a:endParaRPr lang="en-US"/>
          </a:p>
        </p:txBody>
      </p:sp>
    </p:spTree>
    <p:extLst>
      <p:ext uri="{BB962C8B-B14F-4D97-AF65-F5344CB8AC3E}">
        <p14:creationId xmlns:p14="http://schemas.microsoft.com/office/powerpoint/2010/main" val="3606186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651E60-895A-E4CF-6D8B-C037A452EE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0BE2B4-CAD0-1B4D-9F80-F2CBF797A3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56633E-D708-D9A2-0888-172A47DCA1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ACD513-FE77-4145-919C-93790A7BCA11}" type="datetime1">
              <a:rPr lang="en-US" smtClean="0"/>
              <a:t>12/11/23</a:t>
            </a:fld>
            <a:endParaRPr lang="en-US"/>
          </a:p>
        </p:txBody>
      </p:sp>
      <p:sp>
        <p:nvSpPr>
          <p:cNvPr id="5" name="Footer Placeholder 4">
            <a:extLst>
              <a:ext uri="{FF2B5EF4-FFF2-40B4-BE49-F238E27FC236}">
                <a16:creationId xmlns:a16="http://schemas.microsoft.com/office/drawing/2014/main" id="{D83D3D22-12A6-A421-F40E-988A1BA8C2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3273E59-1771-AA24-3C76-D3CBA943D3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F8ABF-C1F6-D44E-A192-AEE56CFE14C3}" type="slidenum">
              <a:rPr lang="en-US" smtClean="0"/>
              <a:t>‹#›</a:t>
            </a:fld>
            <a:endParaRPr lang="en-US"/>
          </a:p>
        </p:txBody>
      </p:sp>
    </p:spTree>
    <p:extLst>
      <p:ext uri="{BB962C8B-B14F-4D97-AF65-F5344CB8AC3E}">
        <p14:creationId xmlns:p14="http://schemas.microsoft.com/office/powerpoint/2010/main" val="13293592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15.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17.png"/><Relationship Id="rId10" Type="http://schemas.openxmlformats.org/officeDocument/2006/relationships/image" Target="../media/image30.svg"/><Relationship Id="rId4" Type="http://schemas.openxmlformats.org/officeDocument/2006/relationships/image" Target="../media/image25.svg"/><Relationship Id="rId9" Type="http://schemas.openxmlformats.org/officeDocument/2006/relationships/image" Target="../media/image29.png"/><Relationship Id="rId14" Type="http://schemas.openxmlformats.org/officeDocument/2006/relationships/image" Target="../media/image34.svg"/></Relationships>
</file>

<file path=ppt/slides/_rels/slide11.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29.png"/><Relationship Id="rId3" Type="http://schemas.openxmlformats.org/officeDocument/2006/relationships/image" Target="../media/image15.png"/><Relationship Id="rId7" Type="http://schemas.openxmlformats.org/officeDocument/2006/relationships/image" Target="../media/image35.png"/><Relationship Id="rId12" Type="http://schemas.openxmlformats.org/officeDocument/2006/relationships/image" Target="../media/image28.svg"/><Relationship Id="rId2" Type="http://schemas.openxmlformats.org/officeDocument/2006/relationships/notesSlide" Target="../notesSlides/notesSlide11.xml"/><Relationship Id="rId16" Type="http://schemas.openxmlformats.org/officeDocument/2006/relationships/image" Target="../media/image34.svg"/><Relationship Id="rId1" Type="http://schemas.openxmlformats.org/officeDocument/2006/relationships/slideLayout" Target="../slideLayouts/slideLayout12.xml"/><Relationship Id="rId6" Type="http://schemas.openxmlformats.org/officeDocument/2006/relationships/image" Target="../media/image26.svg"/><Relationship Id="rId11" Type="http://schemas.openxmlformats.org/officeDocument/2006/relationships/image" Target="../media/image27.png"/><Relationship Id="rId5" Type="http://schemas.openxmlformats.org/officeDocument/2006/relationships/image" Target="../media/image17.png"/><Relationship Id="rId1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25.svg"/><Relationship Id="rId9" Type="http://schemas.openxmlformats.org/officeDocument/2006/relationships/image" Target="../media/image37.png"/><Relationship Id="rId14" Type="http://schemas.openxmlformats.org/officeDocument/2006/relationships/image" Target="../media/image30.svg"/></Relationships>
</file>

<file path=ppt/slides/_rels/slide12.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39.png"/><Relationship Id="rId18" Type="http://schemas.openxmlformats.org/officeDocument/2006/relationships/image" Target="../media/image44.svg"/><Relationship Id="rId3" Type="http://schemas.openxmlformats.org/officeDocument/2006/relationships/image" Target="../media/image15.png"/><Relationship Id="rId7" Type="http://schemas.openxmlformats.org/officeDocument/2006/relationships/image" Target="../media/image37.png"/><Relationship Id="rId12" Type="http://schemas.openxmlformats.org/officeDocument/2006/relationships/image" Target="../media/image30.svg"/><Relationship Id="rId17" Type="http://schemas.openxmlformats.org/officeDocument/2006/relationships/image" Target="../media/image43.png"/><Relationship Id="rId2" Type="http://schemas.openxmlformats.org/officeDocument/2006/relationships/notesSlide" Target="../notesSlides/notesSlide12.xml"/><Relationship Id="rId16" Type="http://schemas.openxmlformats.org/officeDocument/2006/relationships/image" Target="../media/image42.svg"/><Relationship Id="rId1" Type="http://schemas.openxmlformats.org/officeDocument/2006/relationships/slideLayout" Target="../slideLayouts/slideLayout12.xml"/><Relationship Id="rId6" Type="http://schemas.openxmlformats.org/officeDocument/2006/relationships/image" Target="../media/image26.svg"/><Relationship Id="rId11" Type="http://schemas.openxmlformats.org/officeDocument/2006/relationships/image" Target="../media/image29.png"/><Relationship Id="rId5" Type="http://schemas.openxmlformats.org/officeDocument/2006/relationships/image" Target="../media/image17.png"/><Relationship Id="rId15" Type="http://schemas.openxmlformats.org/officeDocument/2006/relationships/image" Target="../media/image41.png"/><Relationship Id="rId10" Type="http://schemas.openxmlformats.org/officeDocument/2006/relationships/image" Target="../media/image28.svg"/><Relationship Id="rId4" Type="http://schemas.openxmlformats.org/officeDocument/2006/relationships/image" Target="../media/image25.svg"/><Relationship Id="rId9" Type="http://schemas.openxmlformats.org/officeDocument/2006/relationships/image" Target="../media/image27.png"/><Relationship Id="rId14" Type="http://schemas.openxmlformats.org/officeDocument/2006/relationships/image" Target="../media/image40.sv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47.sv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8.png"/><Relationship Id="rId18" Type="http://schemas.openxmlformats.org/officeDocument/2006/relationships/image" Target="../media/image450.png"/><Relationship Id="rId3" Type="http://schemas.openxmlformats.org/officeDocument/2006/relationships/image" Target="../media/image15.png"/><Relationship Id="rId7" Type="http://schemas.openxmlformats.org/officeDocument/2006/relationships/image" Target="../media/image37.png"/><Relationship Id="rId12" Type="http://schemas.openxmlformats.org/officeDocument/2006/relationships/image" Target="../media/image42.svg"/><Relationship Id="rId17" Type="http://schemas.openxmlformats.org/officeDocument/2006/relationships/image" Target="../media/image44.png"/><Relationship Id="rId2" Type="http://schemas.openxmlformats.org/officeDocument/2006/relationships/notesSlide" Target="../notesSlides/notesSlide14.xml"/><Relationship Id="rId16" Type="http://schemas.openxmlformats.org/officeDocument/2006/relationships/image" Target="../media/image430.png"/><Relationship Id="rId1" Type="http://schemas.openxmlformats.org/officeDocument/2006/relationships/slideLayout" Target="../slideLayouts/slideLayout12.xml"/><Relationship Id="rId6" Type="http://schemas.openxmlformats.org/officeDocument/2006/relationships/image" Target="../media/image26.svg"/><Relationship Id="rId11" Type="http://schemas.openxmlformats.org/officeDocument/2006/relationships/image" Target="../media/image41.png"/><Relationship Id="rId5" Type="http://schemas.openxmlformats.org/officeDocument/2006/relationships/image" Target="../media/image17.png"/><Relationship Id="rId15" Type="http://schemas.openxmlformats.org/officeDocument/2006/relationships/image" Target="../media/image42.png"/><Relationship Id="rId10" Type="http://schemas.openxmlformats.org/officeDocument/2006/relationships/image" Target="../media/image30.svg"/><Relationship Id="rId4" Type="http://schemas.openxmlformats.org/officeDocument/2006/relationships/image" Target="../media/image25.svg"/><Relationship Id="rId9" Type="http://schemas.openxmlformats.org/officeDocument/2006/relationships/image" Target="../media/image29.png"/><Relationship Id="rId14" Type="http://schemas.openxmlformats.org/officeDocument/2006/relationships/image" Target="../media/image49.svg"/></Relationships>
</file>

<file path=ppt/slides/_rels/slide15.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8.png"/><Relationship Id="rId18" Type="http://schemas.openxmlformats.org/officeDocument/2006/relationships/image" Target="../media/image450.png"/><Relationship Id="rId3" Type="http://schemas.openxmlformats.org/officeDocument/2006/relationships/image" Target="../media/image15.png"/><Relationship Id="rId7" Type="http://schemas.openxmlformats.org/officeDocument/2006/relationships/image" Target="../media/image37.png"/><Relationship Id="rId12" Type="http://schemas.openxmlformats.org/officeDocument/2006/relationships/image" Target="../media/image42.svg"/><Relationship Id="rId17" Type="http://schemas.openxmlformats.org/officeDocument/2006/relationships/image" Target="../media/image480.png"/><Relationship Id="rId2" Type="http://schemas.openxmlformats.org/officeDocument/2006/relationships/notesSlide" Target="../notesSlides/notesSlide15.xml"/><Relationship Id="rId16"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26.svg"/><Relationship Id="rId11" Type="http://schemas.openxmlformats.org/officeDocument/2006/relationships/image" Target="../media/image41.png"/><Relationship Id="rId5" Type="http://schemas.openxmlformats.org/officeDocument/2006/relationships/image" Target="../media/image17.png"/><Relationship Id="rId15" Type="http://schemas.openxmlformats.org/officeDocument/2006/relationships/image" Target="../media/image460.png"/><Relationship Id="rId10" Type="http://schemas.openxmlformats.org/officeDocument/2006/relationships/image" Target="../media/image30.svg"/><Relationship Id="rId4" Type="http://schemas.openxmlformats.org/officeDocument/2006/relationships/image" Target="../media/image25.svg"/><Relationship Id="rId9" Type="http://schemas.openxmlformats.org/officeDocument/2006/relationships/image" Target="../media/image29.png"/><Relationship Id="rId14" Type="http://schemas.openxmlformats.org/officeDocument/2006/relationships/image" Target="../media/image49.svg"/></Relationships>
</file>

<file path=ppt/slides/_rels/slide16.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8.png"/><Relationship Id="rId18" Type="http://schemas.openxmlformats.org/officeDocument/2006/relationships/image" Target="../media/image450.png"/><Relationship Id="rId3" Type="http://schemas.openxmlformats.org/officeDocument/2006/relationships/image" Target="../media/image15.png"/><Relationship Id="rId7" Type="http://schemas.openxmlformats.org/officeDocument/2006/relationships/image" Target="../media/image37.png"/><Relationship Id="rId12" Type="http://schemas.openxmlformats.org/officeDocument/2006/relationships/image" Target="../media/image42.svg"/><Relationship Id="rId17" Type="http://schemas.openxmlformats.org/officeDocument/2006/relationships/image" Target="../media/image51.png"/><Relationship Id="rId2" Type="http://schemas.openxmlformats.org/officeDocument/2006/relationships/notesSlide" Target="../notesSlides/notesSlide16.xml"/><Relationship Id="rId16"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26.svg"/><Relationship Id="rId11" Type="http://schemas.openxmlformats.org/officeDocument/2006/relationships/image" Target="../media/image41.png"/><Relationship Id="rId5" Type="http://schemas.openxmlformats.org/officeDocument/2006/relationships/image" Target="../media/image17.png"/><Relationship Id="rId15" Type="http://schemas.openxmlformats.org/officeDocument/2006/relationships/image" Target="../media/image49.png"/><Relationship Id="rId10" Type="http://schemas.openxmlformats.org/officeDocument/2006/relationships/image" Target="../media/image30.svg"/><Relationship Id="rId4" Type="http://schemas.openxmlformats.org/officeDocument/2006/relationships/image" Target="../media/image25.svg"/><Relationship Id="rId9" Type="http://schemas.openxmlformats.org/officeDocument/2006/relationships/image" Target="../media/image29.png"/><Relationship Id="rId14" Type="http://schemas.openxmlformats.org/officeDocument/2006/relationships/image" Target="../media/image49.svg"/></Relationships>
</file>

<file path=ppt/slides/_rels/slide17.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8.png"/><Relationship Id="rId3" Type="http://schemas.openxmlformats.org/officeDocument/2006/relationships/image" Target="../media/image15.png"/><Relationship Id="rId7" Type="http://schemas.openxmlformats.org/officeDocument/2006/relationships/image" Target="../media/image37.png"/><Relationship Id="rId12" Type="http://schemas.openxmlformats.org/officeDocument/2006/relationships/image" Target="../media/image42.svg"/><Relationship Id="rId17" Type="http://schemas.openxmlformats.org/officeDocument/2006/relationships/image" Target="../media/image53.png"/><Relationship Id="rId2" Type="http://schemas.openxmlformats.org/officeDocument/2006/relationships/notesSlide" Target="../notesSlides/notesSlide17.xml"/><Relationship Id="rId16" Type="http://schemas.openxmlformats.org/officeDocument/2006/relationships/image" Target="../media/image450.png"/><Relationship Id="rId1" Type="http://schemas.openxmlformats.org/officeDocument/2006/relationships/slideLayout" Target="../slideLayouts/slideLayout12.xml"/><Relationship Id="rId6" Type="http://schemas.openxmlformats.org/officeDocument/2006/relationships/image" Target="../media/image26.svg"/><Relationship Id="rId11" Type="http://schemas.openxmlformats.org/officeDocument/2006/relationships/image" Target="../media/image41.png"/><Relationship Id="rId5" Type="http://schemas.openxmlformats.org/officeDocument/2006/relationships/image" Target="../media/image17.png"/><Relationship Id="rId15" Type="http://schemas.openxmlformats.org/officeDocument/2006/relationships/image" Target="../media/image52.png"/><Relationship Id="rId10" Type="http://schemas.openxmlformats.org/officeDocument/2006/relationships/image" Target="../media/image30.svg"/><Relationship Id="rId4" Type="http://schemas.openxmlformats.org/officeDocument/2006/relationships/image" Target="../media/image25.svg"/><Relationship Id="rId9" Type="http://schemas.openxmlformats.org/officeDocument/2006/relationships/image" Target="../media/image29.png"/><Relationship Id="rId14" Type="http://schemas.openxmlformats.org/officeDocument/2006/relationships/image" Target="../media/image49.sv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5.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microsoft.com/office/2007/relationships/media" Target="../media/media2.mp4"/><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5.xml"/><Relationship Id="rId11" Type="http://schemas.openxmlformats.org/officeDocument/2006/relationships/image" Target="../media/image17.png"/><Relationship Id="rId5" Type="http://schemas.openxmlformats.org/officeDocument/2006/relationships/slideLayout" Target="../slideLayouts/slideLayout2.xml"/><Relationship Id="rId10" Type="http://schemas.openxmlformats.org/officeDocument/2006/relationships/image" Target="../media/image16.svg"/><Relationship Id="rId4" Type="http://schemas.openxmlformats.org/officeDocument/2006/relationships/video" Target="../media/media2.mp4"/><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4.sv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15.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6.svg"/><Relationship Id="rId5" Type="http://schemas.openxmlformats.org/officeDocument/2006/relationships/image" Target="../media/image17.png"/><Relationship Id="rId10" Type="http://schemas.openxmlformats.org/officeDocument/2006/relationships/image" Target="../media/image30.svg"/><Relationship Id="rId4" Type="http://schemas.openxmlformats.org/officeDocument/2006/relationships/image" Target="../media/image25.sv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952978" y="2088682"/>
            <a:ext cx="8990678" cy="1350800"/>
          </a:xfrm>
          <a:prstGeom prst="rect">
            <a:avLst/>
          </a:prstGeom>
        </p:spPr>
        <p:txBody>
          <a:bodyPr spcFirstLastPara="1" wrap="square" lIns="121900" tIns="121900" rIns="121900" bIns="121900" anchor="b" anchorCtr="0">
            <a:noAutofit/>
          </a:bodyPr>
          <a:lstStyle/>
          <a:p>
            <a:pPr>
              <a:spcBef>
                <a:spcPts val="0"/>
              </a:spcBef>
              <a:buClr>
                <a:srgbClr val="C00000"/>
              </a:buClr>
              <a:buSzPts val="5400"/>
            </a:pPr>
            <a:br>
              <a:rPr lang="en" sz="3600" b="1" dirty="0">
                <a:solidFill>
                  <a:srgbClr val="C00000"/>
                </a:solidFill>
                <a:latin typeface="Palatino Linotype"/>
                <a:sym typeface="Palatino Linotype"/>
              </a:rPr>
            </a:br>
            <a:br>
              <a:rPr lang="en" sz="3600" b="1" dirty="0">
                <a:solidFill>
                  <a:srgbClr val="C00000"/>
                </a:solidFill>
                <a:latin typeface="Palatino Linotype"/>
                <a:sym typeface="Palatino Linotype"/>
              </a:rPr>
            </a:br>
            <a:br>
              <a:rPr lang="en" sz="3600" b="1" dirty="0">
                <a:solidFill>
                  <a:srgbClr val="C00000"/>
                </a:solidFill>
                <a:latin typeface="Palatino Linotype"/>
                <a:sym typeface="Palatino Linotype"/>
              </a:rPr>
            </a:br>
            <a:r>
              <a:rPr lang="en" sz="3600" b="1" dirty="0">
                <a:solidFill>
                  <a:srgbClr val="C00000"/>
                </a:solidFill>
                <a:latin typeface="Palatino Linotype"/>
                <a:sym typeface="Palatino Linotype"/>
              </a:rPr>
              <a:t>AMIR: Active Multimodal Interaction Recognition from Video and Network Traffic in Connected Environments</a:t>
            </a:r>
            <a:endParaRPr sz="3600" b="1" dirty="0">
              <a:solidFill>
                <a:srgbClr val="C00000"/>
              </a:solidFill>
              <a:latin typeface="Palatino Linotype"/>
              <a:sym typeface="Palatino Linotype"/>
            </a:endParaRPr>
          </a:p>
        </p:txBody>
      </p:sp>
      <p:sp>
        <p:nvSpPr>
          <p:cNvPr id="67" name="Google Shape;67;p13"/>
          <p:cNvSpPr txBox="1">
            <a:spLocks noGrp="1"/>
          </p:cNvSpPr>
          <p:nvPr>
            <p:ph type="subTitle" idx="1"/>
          </p:nvPr>
        </p:nvSpPr>
        <p:spPr>
          <a:xfrm>
            <a:off x="2521800" y="3707013"/>
            <a:ext cx="7148400" cy="696800"/>
          </a:xfrm>
          <a:prstGeom prst="rect">
            <a:avLst/>
          </a:prstGeom>
        </p:spPr>
        <p:txBody>
          <a:bodyPr spcFirstLastPara="1" wrap="square" lIns="121900" tIns="121900" rIns="121900" bIns="121900" anchor="t" anchorCtr="0">
            <a:noAutofit/>
          </a:bodyPr>
          <a:lstStyle/>
          <a:p>
            <a:pPr>
              <a:lnSpc>
                <a:spcPct val="70000"/>
              </a:lnSpc>
              <a:spcBef>
                <a:spcPts val="0"/>
              </a:spcBef>
              <a:buClr>
                <a:srgbClr val="7F7F7F"/>
              </a:buClr>
              <a:buSzPct val="100000"/>
            </a:pPr>
            <a:r>
              <a:rPr lang="en" sz="2000" b="1" dirty="0">
                <a:solidFill>
                  <a:srgbClr val="7F7F7F"/>
                </a:solidFill>
                <a:latin typeface="Palatino Linotype"/>
                <a:sym typeface="Palatino Linotype"/>
              </a:rPr>
              <a:t>Shinan Liu, </a:t>
            </a:r>
            <a:r>
              <a:rPr lang="en" sz="2000" dirty="0" err="1">
                <a:solidFill>
                  <a:srgbClr val="7F7F7F"/>
                </a:solidFill>
                <a:latin typeface="Palatino Linotype"/>
                <a:sym typeface="Palatino Linotype"/>
              </a:rPr>
              <a:t>Tarun</a:t>
            </a:r>
            <a:r>
              <a:rPr lang="en" sz="2000" dirty="0">
                <a:solidFill>
                  <a:srgbClr val="7F7F7F"/>
                </a:solidFill>
                <a:latin typeface="Palatino Linotype"/>
                <a:sym typeface="Palatino Linotype"/>
              </a:rPr>
              <a:t> </a:t>
            </a:r>
            <a:r>
              <a:rPr lang="en" sz="2000" dirty="0" err="1">
                <a:solidFill>
                  <a:srgbClr val="7F7F7F"/>
                </a:solidFill>
                <a:latin typeface="Palatino Linotype"/>
                <a:sym typeface="Palatino Linotype"/>
              </a:rPr>
              <a:t>Mangla</a:t>
            </a:r>
            <a:r>
              <a:rPr lang="en" sz="2000" dirty="0">
                <a:solidFill>
                  <a:srgbClr val="7F7F7F"/>
                </a:solidFill>
                <a:latin typeface="Palatino Linotype"/>
                <a:sym typeface="Palatino Linotype"/>
              </a:rPr>
              <a:t>, Ted </a:t>
            </a:r>
            <a:r>
              <a:rPr lang="en" sz="2000" dirty="0" err="1">
                <a:solidFill>
                  <a:srgbClr val="7F7F7F"/>
                </a:solidFill>
                <a:latin typeface="Palatino Linotype"/>
                <a:sym typeface="Palatino Linotype"/>
              </a:rPr>
              <a:t>Shaowang</a:t>
            </a:r>
            <a:r>
              <a:rPr lang="en" sz="2000" dirty="0">
                <a:solidFill>
                  <a:srgbClr val="7F7F7F"/>
                </a:solidFill>
                <a:latin typeface="Palatino Linotype"/>
                <a:sym typeface="Palatino Linotype"/>
              </a:rPr>
              <a:t>, </a:t>
            </a:r>
            <a:r>
              <a:rPr lang="en" sz="2000" dirty="0" err="1">
                <a:solidFill>
                  <a:srgbClr val="7F7F7F"/>
                </a:solidFill>
                <a:latin typeface="Palatino Linotype"/>
                <a:sym typeface="Palatino Linotype"/>
              </a:rPr>
              <a:t>Jinjin</a:t>
            </a:r>
            <a:r>
              <a:rPr lang="en" sz="2000" dirty="0">
                <a:solidFill>
                  <a:srgbClr val="7F7F7F"/>
                </a:solidFill>
                <a:latin typeface="Palatino Linotype"/>
                <a:sym typeface="Palatino Linotype"/>
              </a:rPr>
              <a:t> Zhao, </a:t>
            </a:r>
          </a:p>
          <a:p>
            <a:pPr>
              <a:lnSpc>
                <a:spcPct val="70000"/>
              </a:lnSpc>
              <a:spcBef>
                <a:spcPts val="0"/>
              </a:spcBef>
              <a:buClr>
                <a:srgbClr val="7F7F7F"/>
              </a:buClr>
              <a:buSzPct val="100000"/>
            </a:pPr>
            <a:r>
              <a:rPr lang="en" sz="2000" dirty="0">
                <a:solidFill>
                  <a:srgbClr val="7F7F7F"/>
                </a:solidFill>
                <a:latin typeface="Palatino Linotype"/>
                <a:sym typeface="Palatino Linotype"/>
              </a:rPr>
              <a:t>John </a:t>
            </a:r>
            <a:r>
              <a:rPr lang="en-US" sz="2000" dirty="0" err="1">
                <a:solidFill>
                  <a:srgbClr val="7F7F7F"/>
                </a:solidFill>
                <a:latin typeface="Palatino Linotype"/>
                <a:sym typeface="Palatino Linotype"/>
              </a:rPr>
              <a:t>Paparrizos</a:t>
            </a:r>
            <a:r>
              <a:rPr lang="en-US" sz="2000" dirty="0">
                <a:solidFill>
                  <a:srgbClr val="7F7F7F"/>
                </a:solidFill>
                <a:latin typeface="Palatino Linotype"/>
                <a:sym typeface="Palatino Linotype"/>
              </a:rPr>
              <a:t>, </a:t>
            </a:r>
            <a:r>
              <a:rPr lang="en" sz="2000" dirty="0">
                <a:solidFill>
                  <a:srgbClr val="7F7F7F"/>
                </a:solidFill>
                <a:latin typeface="Palatino Linotype"/>
                <a:sym typeface="Palatino Linotype"/>
              </a:rPr>
              <a:t>Sanjay Krishnan, Nick Feamster</a:t>
            </a:r>
            <a:endParaRPr sz="2000" dirty="0">
              <a:solidFill>
                <a:srgbClr val="7F7F7F"/>
              </a:solidFill>
              <a:latin typeface="Palatino Linotype"/>
              <a:sym typeface="Palatino Linotype"/>
            </a:endParaRPr>
          </a:p>
        </p:txBody>
      </p:sp>
      <p:pic>
        <p:nvPicPr>
          <p:cNvPr id="2" name="Google Shape;42;p1" descr="The University of Chicago">
            <a:extLst>
              <a:ext uri="{FF2B5EF4-FFF2-40B4-BE49-F238E27FC236}">
                <a16:creationId xmlns:a16="http://schemas.microsoft.com/office/drawing/2014/main" id="{6DB20C0F-31AB-CE5C-A181-46DBEAAF5473}"/>
              </a:ext>
            </a:extLst>
          </p:cNvPr>
          <p:cNvPicPr preferRelativeResize="0"/>
          <p:nvPr/>
        </p:nvPicPr>
        <p:blipFill rotWithShape="1">
          <a:blip r:embed="rId3">
            <a:alphaModFix/>
          </a:blip>
          <a:srcRect/>
          <a:stretch/>
        </p:blipFill>
        <p:spPr>
          <a:xfrm>
            <a:off x="3070577" y="4864628"/>
            <a:ext cx="1027913" cy="1391268"/>
          </a:xfrm>
          <a:prstGeom prst="rect">
            <a:avLst/>
          </a:prstGeom>
          <a:noFill/>
          <a:ln>
            <a:noFill/>
          </a:ln>
        </p:spPr>
      </p:pic>
      <p:pic>
        <p:nvPicPr>
          <p:cNvPr id="3" name="Picture 2" descr="@noise-lab">
            <a:extLst>
              <a:ext uri="{FF2B5EF4-FFF2-40B4-BE49-F238E27FC236}">
                <a16:creationId xmlns:a16="http://schemas.microsoft.com/office/drawing/2014/main" id="{79FF9C3A-30C3-BF3A-3CFA-EBB889DECF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808" y="4885504"/>
            <a:ext cx="1378128" cy="13781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ogo">
            <a:extLst>
              <a:ext uri="{FF2B5EF4-FFF2-40B4-BE49-F238E27FC236}">
                <a16:creationId xmlns:a16="http://schemas.microsoft.com/office/drawing/2014/main" id="{15F761A0-AA91-3C97-3388-289874AF45B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419" t="5706" r="4709" b="5504"/>
          <a:stretch/>
        </p:blipFill>
        <p:spPr bwMode="auto">
          <a:xfrm>
            <a:off x="553157" y="1764933"/>
            <a:ext cx="1625600" cy="15474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iData | The University of Chicago">
            <a:extLst>
              <a:ext uri="{FF2B5EF4-FFF2-40B4-BE49-F238E27FC236}">
                <a16:creationId xmlns:a16="http://schemas.microsoft.com/office/drawing/2014/main" id="{369461B6-6D31-0244-9F63-984B1C8C134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477" r="22446" b="26988"/>
          <a:stretch/>
        </p:blipFill>
        <p:spPr bwMode="auto">
          <a:xfrm>
            <a:off x="7890935" y="4885504"/>
            <a:ext cx="1565338" cy="137812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SU Logo Block O by buckeyekes on deviantART | Ohio state logo, Ohio state  wallpaper, Ohio state buckeyes">
            <a:extLst>
              <a:ext uri="{FF2B5EF4-FFF2-40B4-BE49-F238E27FC236}">
                <a16:creationId xmlns:a16="http://schemas.microsoft.com/office/drawing/2014/main" id="{518DEFCE-2EE3-87FF-0615-A19C0014C2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7851" y="4877768"/>
            <a:ext cx="1033596" cy="13781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415600" y="593367"/>
            <a:ext cx="11360800" cy="943200"/>
          </a:xfrm>
          <a:prstGeom prst="rect">
            <a:avLst/>
          </a:prstGeom>
        </p:spPr>
        <p:txBody>
          <a:bodyPr spcFirstLastPara="1" wrap="square" lIns="121900" tIns="121900" rIns="121900" bIns="121900" anchor="t" anchorCtr="0">
            <a:normAutofit fontScale="90000"/>
          </a:bodyPr>
          <a:lstStyle/>
          <a:p>
            <a:pPr>
              <a:buClr>
                <a:srgbClr val="3F3F3F"/>
              </a:buClr>
              <a:buSzPts val="4000"/>
            </a:pPr>
            <a:r>
              <a:rPr lang="en-US" sz="4000" b="1" dirty="0">
                <a:solidFill>
                  <a:srgbClr val="C00000"/>
                </a:solidFill>
                <a:latin typeface="Palatino Linotype"/>
              </a:rPr>
              <a:t>Combining two models is either costly or inaccurate.</a:t>
            </a:r>
            <a:br>
              <a:rPr lang="en-US" sz="4000" b="1" dirty="0">
                <a:solidFill>
                  <a:srgbClr val="C00000"/>
                </a:solidFill>
                <a:latin typeface="Palatino Linotype"/>
              </a:rPr>
            </a:br>
            <a:endParaRPr sz="4000" b="1" dirty="0">
              <a:solidFill>
                <a:srgbClr val="C00000"/>
              </a:solidFill>
              <a:latin typeface="Palatino Linotype"/>
            </a:endParaRPr>
          </a:p>
        </p:txBody>
      </p:sp>
      <p:sp>
        <p:nvSpPr>
          <p:cNvPr id="2" name="Slide Number Placeholder 1">
            <a:extLst>
              <a:ext uri="{FF2B5EF4-FFF2-40B4-BE49-F238E27FC236}">
                <a16:creationId xmlns:a16="http://schemas.microsoft.com/office/drawing/2014/main" id="{24FD9A8B-7FDC-85A7-3B3E-C8C18D2ED24D}"/>
              </a:ext>
            </a:extLst>
          </p:cNvPr>
          <p:cNvSpPr>
            <a:spLocks noGrp="1"/>
          </p:cNvSpPr>
          <p:nvPr>
            <p:ph type="sldNum" idx="12"/>
          </p:nvPr>
        </p:nvSpPr>
        <p:spPr/>
        <p:txBody>
          <a:bodyPr/>
          <a:lstStyle/>
          <a:p>
            <a:fld id="{00000000-1234-1234-1234-123412341234}" type="slidenum">
              <a:rPr lang="en" smtClean="0"/>
              <a:pPr/>
              <a:t>10</a:t>
            </a:fld>
            <a:endParaRPr lang="en"/>
          </a:p>
        </p:txBody>
      </p:sp>
      <p:pic>
        <p:nvPicPr>
          <p:cNvPr id="3" name="Graphic 2" descr="Video camera with solid fill">
            <a:extLst>
              <a:ext uri="{FF2B5EF4-FFF2-40B4-BE49-F238E27FC236}">
                <a16:creationId xmlns:a16="http://schemas.microsoft.com/office/drawing/2014/main" id="{F4FCE15E-2447-AA67-800E-F894BF614C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42401" y="1785707"/>
            <a:ext cx="1079799" cy="948316"/>
          </a:xfrm>
          <a:prstGeom prst="rect">
            <a:avLst/>
          </a:prstGeom>
        </p:spPr>
      </p:pic>
      <p:sp>
        <p:nvSpPr>
          <p:cNvPr id="5" name="TextBox 4">
            <a:extLst>
              <a:ext uri="{FF2B5EF4-FFF2-40B4-BE49-F238E27FC236}">
                <a16:creationId xmlns:a16="http://schemas.microsoft.com/office/drawing/2014/main" id="{4BDD54F2-00A0-9335-44B1-378A44C87155}"/>
              </a:ext>
            </a:extLst>
          </p:cNvPr>
          <p:cNvSpPr txBox="1"/>
          <p:nvPr/>
        </p:nvSpPr>
        <p:spPr>
          <a:xfrm>
            <a:off x="3822581" y="2790455"/>
            <a:ext cx="2824442" cy="369332"/>
          </a:xfrm>
          <a:prstGeom prst="rect">
            <a:avLst/>
          </a:prstGeom>
          <a:noFill/>
        </p:spPr>
        <p:txBody>
          <a:bodyPr wrap="square" rtlCol="0">
            <a:spAutoFit/>
          </a:bodyPr>
          <a:lstStyle/>
          <a:p>
            <a:r>
              <a:rPr lang="en-US" dirty="0">
                <a:latin typeface="Palatino Linotype" panose="02040502050505030304" pitchFamily="18" charset="0"/>
              </a:rPr>
              <a:t>Pretrained Video Model</a:t>
            </a:r>
          </a:p>
        </p:txBody>
      </p:sp>
      <p:pic>
        <p:nvPicPr>
          <p:cNvPr id="6" name="Graphic 5" descr="Network with solid fill">
            <a:extLst>
              <a:ext uri="{FF2B5EF4-FFF2-40B4-BE49-F238E27FC236}">
                <a16:creationId xmlns:a16="http://schemas.microsoft.com/office/drawing/2014/main" id="{746FB9EE-FA81-1008-E693-179456FFA0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24502" y="3409680"/>
            <a:ext cx="1079799" cy="948316"/>
          </a:xfrm>
          <a:prstGeom prst="rect">
            <a:avLst/>
          </a:prstGeom>
        </p:spPr>
      </p:pic>
      <p:sp>
        <p:nvSpPr>
          <p:cNvPr id="7" name="TextBox 6">
            <a:extLst>
              <a:ext uri="{FF2B5EF4-FFF2-40B4-BE49-F238E27FC236}">
                <a16:creationId xmlns:a16="http://schemas.microsoft.com/office/drawing/2014/main" id="{8D96DE7A-AAE6-DCFC-E5D0-8B6C13137F25}"/>
              </a:ext>
            </a:extLst>
          </p:cNvPr>
          <p:cNvSpPr txBox="1"/>
          <p:nvPr/>
        </p:nvSpPr>
        <p:spPr>
          <a:xfrm>
            <a:off x="3933942" y="4984301"/>
            <a:ext cx="2707560" cy="369332"/>
          </a:xfrm>
          <a:prstGeom prst="rect">
            <a:avLst/>
          </a:prstGeom>
          <a:noFill/>
        </p:spPr>
        <p:txBody>
          <a:bodyPr wrap="square" rtlCol="0">
            <a:spAutoFit/>
          </a:bodyPr>
          <a:lstStyle/>
          <a:p>
            <a:r>
              <a:rPr lang="en-US" dirty="0">
                <a:latin typeface="Palatino Linotype" panose="02040502050505030304" pitchFamily="18" charset="0"/>
              </a:rPr>
              <a:t>Network Traffic Model</a:t>
            </a:r>
          </a:p>
        </p:txBody>
      </p:sp>
      <p:sp>
        <p:nvSpPr>
          <p:cNvPr id="18" name="TextBox 17">
            <a:extLst>
              <a:ext uri="{FF2B5EF4-FFF2-40B4-BE49-F238E27FC236}">
                <a16:creationId xmlns:a16="http://schemas.microsoft.com/office/drawing/2014/main" id="{F1FC2A33-20F7-9585-0C43-659FE397D77D}"/>
              </a:ext>
            </a:extLst>
          </p:cNvPr>
          <p:cNvSpPr txBox="1"/>
          <p:nvPr/>
        </p:nvSpPr>
        <p:spPr>
          <a:xfrm>
            <a:off x="9804441" y="3994474"/>
            <a:ext cx="1174854" cy="369332"/>
          </a:xfrm>
          <a:prstGeom prst="rect">
            <a:avLst/>
          </a:prstGeom>
          <a:noFill/>
        </p:spPr>
        <p:txBody>
          <a:bodyPr wrap="square" rtlCol="0">
            <a:spAutoFit/>
          </a:bodyPr>
          <a:lstStyle/>
          <a:p>
            <a:r>
              <a:rPr lang="en-US" dirty="0">
                <a:latin typeface="Palatino Linotype" panose="02040502050505030304" pitchFamily="18" charset="0"/>
              </a:rPr>
              <a:t>Activity</a:t>
            </a:r>
          </a:p>
        </p:txBody>
      </p:sp>
      <p:pic>
        <p:nvPicPr>
          <p:cNvPr id="27" name="Graphic 26" descr="Walk with solid fill">
            <a:extLst>
              <a:ext uri="{FF2B5EF4-FFF2-40B4-BE49-F238E27FC236}">
                <a16:creationId xmlns:a16="http://schemas.microsoft.com/office/drawing/2014/main" id="{7F61B4F0-5E99-D9A8-08CF-256AC1CE30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47302" y="3009933"/>
            <a:ext cx="914400" cy="914400"/>
          </a:xfrm>
          <a:prstGeom prst="rect">
            <a:avLst/>
          </a:prstGeom>
        </p:spPr>
      </p:pic>
      <p:pic>
        <p:nvPicPr>
          <p:cNvPr id="33" name="Graphic 32" descr="Arrow Right outline">
            <a:extLst>
              <a:ext uri="{FF2B5EF4-FFF2-40B4-BE49-F238E27FC236}">
                <a16:creationId xmlns:a16="http://schemas.microsoft.com/office/drawing/2014/main" id="{EC23B7BD-EDC8-9421-B144-E69681842F7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83435" y="3233906"/>
            <a:ext cx="914400" cy="604413"/>
          </a:xfrm>
          <a:prstGeom prst="rect">
            <a:avLst/>
          </a:prstGeom>
        </p:spPr>
      </p:pic>
      <p:grpSp>
        <p:nvGrpSpPr>
          <p:cNvPr id="24" name="Group 23">
            <a:extLst>
              <a:ext uri="{FF2B5EF4-FFF2-40B4-BE49-F238E27FC236}">
                <a16:creationId xmlns:a16="http://schemas.microsoft.com/office/drawing/2014/main" id="{D1A8EC49-54B7-FCFC-8077-89E44D13ACCC}"/>
              </a:ext>
            </a:extLst>
          </p:cNvPr>
          <p:cNvGrpSpPr/>
          <p:nvPr/>
        </p:nvGrpSpPr>
        <p:grpSpPr>
          <a:xfrm>
            <a:off x="1272866" y="1997436"/>
            <a:ext cx="235529" cy="1083518"/>
            <a:chOff x="1640998" y="1996695"/>
            <a:chExt cx="235529" cy="1083518"/>
          </a:xfrm>
          <a:solidFill>
            <a:schemeClr val="accent1">
              <a:lumMod val="60000"/>
              <a:lumOff val="40000"/>
            </a:schemeClr>
          </a:solidFill>
        </p:grpSpPr>
        <p:sp>
          <p:nvSpPr>
            <p:cNvPr id="8" name="Rectangle 7">
              <a:extLst>
                <a:ext uri="{FF2B5EF4-FFF2-40B4-BE49-F238E27FC236}">
                  <a16:creationId xmlns:a16="http://schemas.microsoft.com/office/drawing/2014/main" id="{7C06F3E3-9AE0-03A6-2394-ABD628382894}"/>
                </a:ext>
              </a:extLst>
            </p:cNvPr>
            <p:cNvSpPr/>
            <p:nvPr/>
          </p:nvSpPr>
          <p:spPr>
            <a:xfrm>
              <a:off x="1642977" y="1996695"/>
              <a:ext cx="225631" cy="1083518"/>
            </a:xfrm>
            <a:prstGeom prst="rect">
              <a:avLst/>
            </a:prstGeom>
            <a:grp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154B9A1E-DDBE-998F-FC12-295032FE4C0E}"/>
                </a:ext>
              </a:extLst>
            </p:cNvPr>
            <p:cNvCxnSpPr>
              <a:cxnSpLocks/>
            </p:cNvCxnSpPr>
            <p:nvPr/>
          </p:nvCxnSpPr>
          <p:spPr>
            <a:xfrm>
              <a:off x="1642977" y="2223761"/>
              <a:ext cx="225631"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21A02C7-F9FB-5EB1-BB91-9B0C62EA58B5}"/>
                </a:ext>
              </a:extLst>
            </p:cNvPr>
            <p:cNvCxnSpPr>
              <a:cxnSpLocks/>
            </p:cNvCxnSpPr>
            <p:nvPr/>
          </p:nvCxnSpPr>
          <p:spPr>
            <a:xfrm>
              <a:off x="1640998" y="2447411"/>
              <a:ext cx="225631"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23B0D2F-0D9D-D163-8967-38ACEEACB241}"/>
                </a:ext>
              </a:extLst>
            </p:cNvPr>
            <p:cNvCxnSpPr>
              <a:cxnSpLocks/>
            </p:cNvCxnSpPr>
            <p:nvPr/>
          </p:nvCxnSpPr>
          <p:spPr>
            <a:xfrm>
              <a:off x="1650896" y="2659189"/>
              <a:ext cx="225631"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9ADBC2C-5A46-1F7B-4F3C-114EAAEA6A63}"/>
                </a:ext>
              </a:extLst>
            </p:cNvPr>
            <p:cNvCxnSpPr>
              <a:cxnSpLocks/>
            </p:cNvCxnSpPr>
            <p:nvPr/>
          </p:nvCxnSpPr>
          <p:spPr>
            <a:xfrm>
              <a:off x="1648918" y="2870964"/>
              <a:ext cx="225631" cy="0"/>
            </a:xfrm>
            <a:prstGeom prst="line">
              <a:avLst/>
            </a:prstGeom>
            <a:grpFill/>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D2B4456-D998-411E-0D3A-2E2A294DCAB6}"/>
              </a:ext>
            </a:extLst>
          </p:cNvPr>
          <p:cNvGrpSpPr/>
          <p:nvPr/>
        </p:nvGrpSpPr>
        <p:grpSpPr>
          <a:xfrm>
            <a:off x="1278579" y="4085449"/>
            <a:ext cx="235529" cy="1083518"/>
            <a:chOff x="1640998" y="1996695"/>
            <a:chExt cx="235529" cy="1083518"/>
          </a:xfrm>
          <a:solidFill>
            <a:schemeClr val="accent2">
              <a:lumMod val="60000"/>
              <a:lumOff val="40000"/>
            </a:schemeClr>
          </a:solidFill>
        </p:grpSpPr>
        <p:sp>
          <p:nvSpPr>
            <p:cNvPr id="29" name="Rectangle 28">
              <a:extLst>
                <a:ext uri="{FF2B5EF4-FFF2-40B4-BE49-F238E27FC236}">
                  <a16:creationId xmlns:a16="http://schemas.microsoft.com/office/drawing/2014/main" id="{ACFBA12D-37F4-BD88-F473-2ABDA5AD7AD3}"/>
                </a:ext>
              </a:extLst>
            </p:cNvPr>
            <p:cNvSpPr/>
            <p:nvPr/>
          </p:nvSpPr>
          <p:spPr>
            <a:xfrm>
              <a:off x="1642977" y="1996695"/>
              <a:ext cx="225631" cy="1083518"/>
            </a:xfrm>
            <a:prstGeom prst="rect">
              <a:avLst/>
            </a:prstGeom>
            <a:grp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7BB2CD70-0CA9-8346-73D0-163706C30E2F}"/>
                </a:ext>
              </a:extLst>
            </p:cNvPr>
            <p:cNvCxnSpPr>
              <a:cxnSpLocks/>
            </p:cNvCxnSpPr>
            <p:nvPr/>
          </p:nvCxnSpPr>
          <p:spPr>
            <a:xfrm>
              <a:off x="1642977" y="2223761"/>
              <a:ext cx="225631"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31B1A36-05E4-9C5A-A842-C4FE0C6AC25E}"/>
                </a:ext>
              </a:extLst>
            </p:cNvPr>
            <p:cNvCxnSpPr>
              <a:cxnSpLocks/>
            </p:cNvCxnSpPr>
            <p:nvPr/>
          </p:nvCxnSpPr>
          <p:spPr>
            <a:xfrm>
              <a:off x="1640998" y="2447411"/>
              <a:ext cx="225631"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9E353D7-8AC5-425D-7DE0-C57D369B1BA3}"/>
                </a:ext>
              </a:extLst>
            </p:cNvPr>
            <p:cNvCxnSpPr>
              <a:cxnSpLocks/>
            </p:cNvCxnSpPr>
            <p:nvPr/>
          </p:nvCxnSpPr>
          <p:spPr>
            <a:xfrm>
              <a:off x="1650896" y="2659189"/>
              <a:ext cx="225631"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DA8593F-B4AB-6791-DCA3-611ADAF008F0}"/>
                </a:ext>
              </a:extLst>
            </p:cNvPr>
            <p:cNvCxnSpPr>
              <a:cxnSpLocks/>
            </p:cNvCxnSpPr>
            <p:nvPr/>
          </p:nvCxnSpPr>
          <p:spPr>
            <a:xfrm>
              <a:off x="1648918" y="2870964"/>
              <a:ext cx="225631" cy="0"/>
            </a:xfrm>
            <a:prstGeom prst="line">
              <a:avLst/>
            </a:prstGeom>
            <a:grpFill/>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C9824F28-C452-2602-9C09-8D5780940C77}"/>
              </a:ext>
            </a:extLst>
          </p:cNvPr>
          <p:cNvSpPr txBox="1"/>
          <p:nvPr/>
        </p:nvSpPr>
        <p:spPr>
          <a:xfrm>
            <a:off x="457694" y="5618924"/>
            <a:ext cx="2108872" cy="369332"/>
          </a:xfrm>
          <a:prstGeom prst="rect">
            <a:avLst/>
          </a:prstGeom>
          <a:noFill/>
        </p:spPr>
        <p:txBody>
          <a:bodyPr wrap="square">
            <a:spAutoFit/>
          </a:bodyPr>
          <a:lstStyle/>
          <a:p>
            <a:r>
              <a:rPr lang="en-US" dirty="0">
                <a:latin typeface="Palatino Linotype" panose="02040502050505030304" pitchFamily="18" charset="0"/>
              </a:rPr>
              <a:t>Network Features</a:t>
            </a:r>
            <a:endParaRPr lang="en-US" dirty="0"/>
          </a:p>
        </p:txBody>
      </p:sp>
      <p:sp>
        <p:nvSpPr>
          <p:cNvPr id="39" name="TextBox 38">
            <a:extLst>
              <a:ext uri="{FF2B5EF4-FFF2-40B4-BE49-F238E27FC236}">
                <a16:creationId xmlns:a16="http://schemas.microsoft.com/office/drawing/2014/main" id="{E6FB3C92-347D-C9EC-3E4A-0C200A304997}"/>
              </a:ext>
            </a:extLst>
          </p:cNvPr>
          <p:cNvSpPr txBox="1"/>
          <p:nvPr/>
        </p:nvSpPr>
        <p:spPr>
          <a:xfrm>
            <a:off x="459672" y="3253194"/>
            <a:ext cx="2108872" cy="369332"/>
          </a:xfrm>
          <a:prstGeom prst="rect">
            <a:avLst/>
          </a:prstGeom>
          <a:noFill/>
        </p:spPr>
        <p:txBody>
          <a:bodyPr wrap="square">
            <a:spAutoFit/>
          </a:bodyPr>
          <a:lstStyle/>
          <a:p>
            <a:r>
              <a:rPr lang="en-US" dirty="0">
                <a:latin typeface="Palatino Linotype" panose="02040502050505030304" pitchFamily="18" charset="0"/>
              </a:rPr>
              <a:t>Video Features</a:t>
            </a:r>
            <a:endParaRPr lang="en-US" dirty="0"/>
          </a:p>
        </p:txBody>
      </p:sp>
      <p:grpSp>
        <p:nvGrpSpPr>
          <p:cNvPr id="40" name="Group 39">
            <a:extLst>
              <a:ext uri="{FF2B5EF4-FFF2-40B4-BE49-F238E27FC236}">
                <a16:creationId xmlns:a16="http://schemas.microsoft.com/office/drawing/2014/main" id="{7A9D8B7D-A22F-6499-A4CD-8E73A7073625}"/>
              </a:ext>
            </a:extLst>
          </p:cNvPr>
          <p:cNvGrpSpPr/>
          <p:nvPr/>
        </p:nvGrpSpPr>
        <p:grpSpPr>
          <a:xfrm>
            <a:off x="2721882" y="2618028"/>
            <a:ext cx="235529" cy="1083518"/>
            <a:chOff x="1640998" y="1996695"/>
            <a:chExt cx="235529" cy="1083518"/>
          </a:xfrm>
        </p:grpSpPr>
        <p:sp>
          <p:nvSpPr>
            <p:cNvPr id="41" name="Rectangle 40">
              <a:extLst>
                <a:ext uri="{FF2B5EF4-FFF2-40B4-BE49-F238E27FC236}">
                  <a16:creationId xmlns:a16="http://schemas.microsoft.com/office/drawing/2014/main" id="{C77BF029-BBC3-5F8F-209B-2F1AD469D950}"/>
                </a:ext>
              </a:extLst>
            </p:cNvPr>
            <p:cNvSpPr/>
            <p:nvPr/>
          </p:nvSpPr>
          <p:spPr>
            <a:xfrm>
              <a:off x="1642977" y="1996695"/>
              <a:ext cx="225631" cy="1083518"/>
            </a:xfrm>
            <a:prstGeom prst="rect">
              <a:avLst/>
            </a:prstGeom>
            <a:solidFill>
              <a:schemeClr val="accent6">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cxnSp>
          <p:nvCxnSpPr>
            <p:cNvPr id="42" name="Straight Connector 41">
              <a:extLst>
                <a:ext uri="{FF2B5EF4-FFF2-40B4-BE49-F238E27FC236}">
                  <a16:creationId xmlns:a16="http://schemas.microsoft.com/office/drawing/2014/main" id="{24E7DE85-8326-D819-00C7-D86CCE6529B0}"/>
                </a:ext>
              </a:extLst>
            </p:cNvPr>
            <p:cNvCxnSpPr>
              <a:cxnSpLocks/>
            </p:cNvCxnSpPr>
            <p:nvPr/>
          </p:nvCxnSpPr>
          <p:spPr>
            <a:xfrm>
              <a:off x="1642977" y="2223761"/>
              <a:ext cx="2256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BCC5F9C-E376-A653-D454-4392D737EE3A}"/>
                </a:ext>
              </a:extLst>
            </p:cNvPr>
            <p:cNvCxnSpPr>
              <a:cxnSpLocks/>
            </p:cNvCxnSpPr>
            <p:nvPr/>
          </p:nvCxnSpPr>
          <p:spPr>
            <a:xfrm>
              <a:off x="1640998" y="2447411"/>
              <a:ext cx="2256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95104C0-4600-93AF-9177-DABB831D4881}"/>
                </a:ext>
              </a:extLst>
            </p:cNvPr>
            <p:cNvCxnSpPr>
              <a:cxnSpLocks/>
            </p:cNvCxnSpPr>
            <p:nvPr/>
          </p:nvCxnSpPr>
          <p:spPr>
            <a:xfrm>
              <a:off x="1650896" y="2659189"/>
              <a:ext cx="2256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D1F78A5-FBBE-3B45-10C3-14348190FC39}"/>
                </a:ext>
              </a:extLst>
            </p:cNvPr>
            <p:cNvCxnSpPr>
              <a:cxnSpLocks/>
            </p:cNvCxnSpPr>
            <p:nvPr/>
          </p:nvCxnSpPr>
          <p:spPr>
            <a:xfrm>
              <a:off x="1648918" y="2870964"/>
              <a:ext cx="22563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B36BB5E5-55BC-168D-FB18-E16BBD43E44D}"/>
              </a:ext>
            </a:extLst>
          </p:cNvPr>
          <p:cNvGrpSpPr/>
          <p:nvPr/>
        </p:nvGrpSpPr>
        <p:grpSpPr>
          <a:xfrm>
            <a:off x="2719904" y="3699489"/>
            <a:ext cx="235529" cy="1083518"/>
            <a:chOff x="1640998" y="1996695"/>
            <a:chExt cx="235529" cy="1083518"/>
          </a:xfrm>
          <a:solidFill>
            <a:schemeClr val="accent6">
              <a:lumMod val="60000"/>
              <a:lumOff val="40000"/>
            </a:schemeClr>
          </a:solidFill>
        </p:grpSpPr>
        <p:sp>
          <p:nvSpPr>
            <p:cNvPr id="47" name="Rectangle 46">
              <a:extLst>
                <a:ext uri="{FF2B5EF4-FFF2-40B4-BE49-F238E27FC236}">
                  <a16:creationId xmlns:a16="http://schemas.microsoft.com/office/drawing/2014/main" id="{8565F70E-8B89-283D-9CC8-9CBFE7046CFE}"/>
                </a:ext>
              </a:extLst>
            </p:cNvPr>
            <p:cNvSpPr/>
            <p:nvPr/>
          </p:nvSpPr>
          <p:spPr>
            <a:xfrm>
              <a:off x="1642977" y="1996695"/>
              <a:ext cx="225631" cy="1083518"/>
            </a:xfrm>
            <a:prstGeom prst="rect">
              <a:avLst/>
            </a:prstGeom>
            <a:grp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cxnSp>
          <p:nvCxnSpPr>
            <p:cNvPr id="48" name="Straight Connector 47">
              <a:extLst>
                <a:ext uri="{FF2B5EF4-FFF2-40B4-BE49-F238E27FC236}">
                  <a16:creationId xmlns:a16="http://schemas.microsoft.com/office/drawing/2014/main" id="{A97B2AEB-AC01-A492-D58D-C02234703113}"/>
                </a:ext>
              </a:extLst>
            </p:cNvPr>
            <p:cNvCxnSpPr>
              <a:cxnSpLocks/>
            </p:cNvCxnSpPr>
            <p:nvPr/>
          </p:nvCxnSpPr>
          <p:spPr>
            <a:xfrm>
              <a:off x="1642977" y="2223761"/>
              <a:ext cx="225631"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A01BF6D-F06B-7B9D-22CD-34EE8F5701E7}"/>
                </a:ext>
              </a:extLst>
            </p:cNvPr>
            <p:cNvCxnSpPr>
              <a:cxnSpLocks/>
            </p:cNvCxnSpPr>
            <p:nvPr/>
          </p:nvCxnSpPr>
          <p:spPr>
            <a:xfrm>
              <a:off x="1640998" y="2447411"/>
              <a:ext cx="225631"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F736E7C-17AA-BEE0-173C-E6FADF8DC943}"/>
                </a:ext>
              </a:extLst>
            </p:cNvPr>
            <p:cNvCxnSpPr>
              <a:cxnSpLocks/>
            </p:cNvCxnSpPr>
            <p:nvPr/>
          </p:nvCxnSpPr>
          <p:spPr>
            <a:xfrm>
              <a:off x="1650896" y="2659189"/>
              <a:ext cx="225631"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EF44A6B-AD7E-CE38-55F9-69412EB5C17C}"/>
                </a:ext>
              </a:extLst>
            </p:cNvPr>
            <p:cNvCxnSpPr>
              <a:cxnSpLocks/>
            </p:cNvCxnSpPr>
            <p:nvPr/>
          </p:nvCxnSpPr>
          <p:spPr>
            <a:xfrm>
              <a:off x="1648918" y="2870964"/>
              <a:ext cx="225631" cy="0"/>
            </a:xfrm>
            <a:prstGeom prst="line">
              <a:avLst/>
            </a:prstGeom>
            <a:grpFill/>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A597BB96-3DC8-CF41-A607-657B3DCA50AE}"/>
              </a:ext>
            </a:extLst>
          </p:cNvPr>
          <p:cNvSpPr txBox="1"/>
          <p:nvPr/>
        </p:nvSpPr>
        <p:spPr>
          <a:xfrm>
            <a:off x="2024102" y="4844542"/>
            <a:ext cx="1791973" cy="369332"/>
          </a:xfrm>
          <a:prstGeom prst="rect">
            <a:avLst/>
          </a:prstGeom>
          <a:noFill/>
        </p:spPr>
        <p:txBody>
          <a:bodyPr wrap="square">
            <a:spAutoFit/>
          </a:bodyPr>
          <a:lstStyle/>
          <a:p>
            <a:r>
              <a:rPr lang="en-US" dirty="0">
                <a:latin typeface="Palatino Linotype" panose="02040502050505030304" pitchFamily="18" charset="0"/>
              </a:rPr>
              <a:t>Feature Fusion</a:t>
            </a:r>
            <a:endParaRPr lang="en-US" dirty="0"/>
          </a:p>
        </p:txBody>
      </p:sp>
      <p:sp>
        <p:nvSpPr>
          <p:cNvPr id="53" name="Rounded Rectangle 52">
            <a:extLst>
              <a:ext uri="{FF2B5EF4-FFF2-40B4-BE49-F238E27FC236}">
                <a16:creationId xmlns:a16="http://schemas.microsoft.com/office/drawing/2014/main" id="{B69573DB-6FD1-A887-59A0-EAAC995909B2}"/>
              </a:ext>
            </a:extLst>
          </p:cNvPr>
          <p:cNvSpPr/>
          <p:nvPr/>
        </p:nvSpPr>
        <p:spPr>
          <a:xfrm>
            <a:off x="3891122" y="1472369"/>
            <a:ext cx="2538103" cy="4451689"/>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D72F6F2F-F58A-22C8-ABC0-791C7D426389}"/>
              </a:ext>
            </a:extLst>
          </p:cNvPr>
          <p:cNvSpPr txBox="1"/>
          <p:nvPr/>
        </p:nvSpPr>
        <p:spPr>
          <a:xfrm>
            <a:off x="3181320" y="6080213"/>
            <a:ext cx="8230867" cy="523220"/>
          </a:xfrm>
          <a:prstGeom prst="rect">
            <a:avLst/>
          </a:prstGeom>
          <a:noFill/>
        </p:spPr>
        <p:txBody>
          <a:bodyPr wrap="square">
            <a:spAutoFit/>
          </a:bodyPr>
          <a:lstStyle/>
          <a:p>
            <a:r>
              <a:rPr lang="en-US" sz="2800" dirty="0">
                <a:solidFill>
                  <a:srgbClr val="C00000"/>
                </a:solidFill>
                <a:latin typeface="Palatino Linotype"/>
              </a:rPr>
              <a:t>Requires ALL paired collections for retraining.</a:t>
            </a:r>
          </a:p>
        </p:txBody>
      </p:sp>
      <p:pic>
        <p:nvPicPr>
          <p:cNvPr id="56" name="Graphic 55" descr="Line arrow: Clockwise curve outline">
            <a:extLst>
              <a:ext uri="{FF2B5EF4-FFF2-40B4-BE49-F238E27FC236}">
                <a16:creationId xmlns:a16="http://schemas.microsoft.com/office/drawing/2014/main" id="{2B0638E9-1CD6-3C16-74FC-0A470F7F7F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75519" y="5415770"/>
            <a:ext cx="914400" cy="914400"/>
          </a:xfrm>
          <a:prstGeom prst="rect">
            <a:avLst/>
          </a:prstGeom>
        </p:spPr>
      </p:pic>
      <p:sp>
        <p:nvSpPr>
          <p:cNvPr id="9" name="TextBox 8">
            <a:extLst>
              <a:ext uri="{FF2B5EF4-FFF2-40B4-BE49-F238E27FC236}">
                <a16:creationId xmlns:a16="http://schemas.microsoft.com/office/drawing/2014/main" id="{879DCD3E-C26A-13E2-F0B5-2A57ACAED002}"/>
              </a:ext>
            </a:extLst>
          </p:cNvPr>
          <p:cNvSpPr txBox="1"/>
          <p:nvPr/>
        </p:nvSpPr>
        <p:spPr>
          <a:xfrm>
            <a:off x="6795348" y="4216565"/>
            <a:ext cx="1921963" cy="369332"/>
          </a:xfrm>
          <a:prstGeom prst="rect">
            <a:avLst/>
          </a:prstGeom>
          <a:noFill/>
        </p:spPr>
        <p:txBody>
          <a:bodyPr wrap="square" rtlCol="0">
            <a:spAutoFit/>
          </a:bodyPr>
          <a:lstStyle/>
          <a:p>
            <a:r>
              <a:rPr lang="en-US" dirty="0">
                <a:latin typeface="Palatino Linotype" panose="02040502050505030304" pitchFamily="18" charset="0"/>
              </a:rPr>
              <a:t>Uniform Model</a:t>
            </a:r>
          </a:p>
        </p:txBody>
      </p:sp>
      <p:pic>
        <p:nvPicPr>
          <p:cNvPr id="10" name="Graphic 9" descr="Network with solid fill">
            <a:extLst>
              <a:ext uri="{FF2B5EF4-FFF2-40B4-BE49-F238E27FC236}">
                <a16:creationId xmlns:a16="http://schemas.microsoft.com/office/drawing/2014/main" id="{259955E9-65EB-2788-2313-F020695AB7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3226" y="3965741"/>
            <a:ext cx="1079799" cy="948316"/>
          </a:xfrm>
          <a:prstGeom prst="rect">
            <a:avLst/>
          </a:prstGeom>
        </p:spPr>
      </p:pic>
      <p:pic>
        <p:nvPicPr>
          <p:cNvPr id="12" name="Graphic 11" descr="Video camera with solid fill">
            <a:extLst>
              <a:ext uri="{FF2B5EF4-FFF2-40B4-BE49-F238E27FC236}">
                <a16:creationId xmlns:a16="http://schemas.microsoft.com/office/drawing/2014/main" id="{92EE4C8A-6A5F-7675-9110-C5674798A6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24501" y="2644318"/>
            <a:ext cx="1079799" cy="948316"/>
          </a:xfrm>
          <a:prstGeom prst="rect">
            <a:avLst/>
          </a:prstGeom>
        </p:spPr>
      </p:pic>
      <p:pic>
        <p:nvPicPr>
          <p:cNvPr id="13" name="Graphic 12" descr="Close with solid fill">
            <a:extLst>
              <a:ext uri="{FF2B5EF4-FFF2-40B4-BE49-F238E27FC236}">
                <a16:creationId xmlns:a16="http://schemas.microsoft.com/office/drawing/2014/main" id="{2E3DAAAD-EA70-6F6F-B84B-B9BD6F49E22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056118" y="1504367"/>
            <a:ext cx="676620" cy="676620"/>
          </a:xfrm>
          <a:prstGeom prst="rect">
            <a:avLst/>
          </a:prstGeom>
        </p:spPr>
      </p:pic>
      <p:pic>
        <p:nvPicPr>
          <p:cNvPr id="14" name="Graphic 13" descr="Arrow Right outline">
            <a:extLst>
              <a:ext uri="{FF2B5EF4-FFF2-40B4-BE49-F238E27FC236}">
                <a16:creationId xmlns:a16="http://schemas.microsoft.com/office/drawing/2014/main" id="{0802C8F0-01C0-D41D-A5FB-2614FF4D85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59550" y="3237224"/>
            <a:ext cx="914400" cy="604413"/>
          </a:xfrm>
          <a:prstGeom prst="rect">
            <a:avLst/>
          </a:prstGeom>
        </p:spPr>
      </p:pic>
    </p:spTree>
    <p:extLst>
      <p:ext uri="{BB962C8B-B14F-4D97-AF65-F5344CB8AC3E}">
        <p14:creationId xmlns:p14="http://schemas.microsoft.com/office/powerpoint/2010/main" val="197737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animBg="1"/>
      <p:bldP spid="54"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415600" y="593367"/>
            <a:ext cx="11360800" cy="943200"/>
          </a:xfrm>
          <a:prstGeom prst="rect">
            <a:avLst/>
          </a:prstGeom>
        </p:spPr>
        <p:txBody>
          <a:bodyPr spcFirstLastPara="1" wrap="square" lIns="121900" tIns="121900" rIns="121900" bIns="121900" anchor="t" anchorCtr="0">
            <a:normAutofit fontScale="90000"/>
          </a:bodyPr>
          <a:lstStyle/>
          <a:p>
            <a:pPr>
              <a:buClr>
                <a:srgbClr val="3F3F3F"/>
              </a:buClr>
              <a:buSzPts val="4000"/>
            </a:pPr>
            <a:r>
              <a:rPr lang="en-US" sz="4000" b="1" dirty="0">
                <a:solidFill>
                  <a:srgbClr val="C00000"/>
                </a:solidFill>
                <a:latin typeface="Palatino Linotype"/>
              </a:rPr>
              <a:t>Combining two models is either costly or inaccurate.</a:t>
            </a:r>
            <a:br>
              <a:rPr lang="en-US" sz="4000" b="1" dirty="0">
                <a:solidFill>
                  <a:srgbClr val="C00000"/>
                </a:solidFill>
                <a:latin typeface="Palatino Linotype"/>
              </a:rPr>
            </a:br>
            <a:endParaRPr sz="4000" b="1" dirty="0">
              <a:solidFill>
                <a:srgbClr val="C00000"/>
              </a:solidFill>
              <a:latin typeface="Palatino Linotype"/>
            </a:endParaRPr>
          </a:p>
        </p:txBody>
      </p:sp>
      <p:sp>
        <p:nvSpPr>
          <p:cNvPr id="2" name="Slide Number Placeholder 1">
            <a:extLst>
              <a:ext uri="{FF2B5EF4-FFF2-40B4-BE49-F238E27FC236}">
                <a16:creationId xmlns:a16="http://schemas.microsoft.com/office/drawing/2014/main" id="{24FD9A8B-7FDC-85A7-3B3E-C8C18D2ED24D}"/>
              </a:ext>
            </a:extLst>
          </p:cNvPr>
          <p:cNvSpPr>
            <a:spLocks noGrp="1"/>
          </p:cNvSpPr>
          <p:nvPr>
            <p:ph type="sldNum" idx="12"/>
          </p:nvPr>
        </p:nvSpPr>
        <p:spPr/>
        <p:txBody>
          <a:bodyPr/>
          <a:lstStyle/>
          <a:p>
            <a:fld id="{00000000-1234-1234-1234-123412341234}" type="slidenum">
              <a:rPr lang="en" smtClean="0"/>
              <a:pPr/>
              <a:t>11</a:t>
            </a:fld>
            <a:endParaRPr lang="en"/>
          </a:p>
        </p:txBody>
      </p:sp>
      <p:pic>
        <p:nvPicPr>
          <p:cNvPr id="3" name="Graphic 2" descr="Video camera with solid fill">
            <a:extLst>
              <a:ext uri="{FF2B5EF4-FFF2-40B4-BE49-F238E27FC236}">
                <a16:creationId xmlns:a16="http://schemas.microsoft.com/office/drawing/2014/main" id="{F4FCE15E-2447-AA67-800E-F894BF614C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98002" y="1785707"/>
            <a:ext cx="1079799" cy="948316"/>
          </a:xfrm>
          <a:prstGeom prst="rect">
            <a:avLst/>
          </a:prstGeom>
        </p:spPr>
      </p:pic>
      <p:sp>
        <p:nvSpPr>
          <p:cNvPr id="5" name="TextBox 4">
            <a:extLst>
              <a:ext uri="{FF2B5EF4-FFF2-40B4-BE49-F238E27FC236}">
                <a16:creationId xmlns:a16="http://schemas.microsoft.com/office/drawing/2014/main" id="{4BDD54F2-00A0-9335-44B1-378A44C87155}"/>
              </a:ext>
            </a:extLst>
          </p:cNvPr>
          <p:cNvSpPr txBox="1"/>
          <p:nvPr/>
        </p:nvSpPr>
        <p:spPr>
          <a:xfrm>
            <a:off x="2078182" y="2790455"/>
            <a:ext cx="2824442" cy="369332"/>
          </a:xfrm>
          <a:prstGeom prst="rect">
            <a:avLst/>
          </a:prstGeom>
          <a:noFill/>
        </p:spPr>
        <p:txBody>
          <a:bodyPr wrap="square" rtlCol="0">
            <a:spAutoFit/>
          </a:bodyPr>
          <a:lstStyle/>
          <a:p>
            <a:r>
              <a:rPr lang="en-US" dirty="0">
                <a:latin typeface="Palatino Linotype" panose="02040502050505030304" pitchFamily="18" charset="0"/>
              </a:rPr>
              <a:t>Pretrained Video Model</a:t>
            </a:r>
          </a:p>
        </p:txBody>
      </p:sp>
      <p:pic>
        <p:nvPicPr>
          <p:cNvPr id="6" name="Graphic 5" descr="Network with solid fill">
            <a:extLst>
              <a:ext uri="{FF2B5EF4-FFF2-40B4-BE49-F238E27FC236}">
                <a16:creationId xmlns:a16="http://schemas.microsoft.com/office/drawing/2014/main" id="{746FB9EE-FA81-1008-E693-179456FFA0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98002" y="3813341"/>
            <a:ext cx="1079799" cy="948316"/>
          </a:xfrm>
          <a:prstGeom prst="rect">
            <a:avLst/>
          </a:prstGeom>
        </p:spPr>
      </p:pic>
      <p:sp>
        <p:nvSpPr>
          <p:cNvPr id="7" name="TextBox 6">
            <a:extLst>
              <a:ext uri="{FF2B5EF4-FFF2-40B4-BE49-F238E27FC236}">
                <a16:creationId xmlns:a16="http://schemas.microsoft.com/office/drawing/2014/main" id="{8D96DE7A-AAE6-DCFC-E5D0-8B6C13137F25}"/>
              </a:ext>
            </a:extLst>
          </p:cNvPr>
          <p:cNvSpPr txBox="1"/>
          <p:nvPr/>
        </p:nvSpPr>
        <p:spPr>
          <a:xfrm>
            <a:off x="2189543" y="4984301"/>
            <a:ext cx="2707560" cy="369332"/>
          </a:xfrm>
          <a:prstGeom prst="rect">
            <a:avLst/>
          </a:prstGeom>
          <a:noFill/>
        </p:spPr>
        <p:txBody>
          <a:bodyPr wrap="square" rtlCol="0">
            <a:spAutoFit/>
          </a:bodyPr>
          <a:lstStyle/>
          <a:p>
            <a:r>
              <a:rPr lang="en-US" dirty="0">
                <a:latin typeface="Palatino Linotype" panose="02040502050505030304" pitchFamily="18" charset="0"/>
              </a:rPr>
              <a:t>Network Traffic Model</a:t>
            </a:r>
          </a:p>
        </p:txBody>
      </p:sp>
      <p:pic>
        <p:nvPicPr>
          <p:cNvPr id="10" name="Graphic 9" descr="Raised hand with solid fill">
            <a:extLst>
              <a:ext uri="{FF2B5EF4-FFF2-40B4-BE49-F238E27FC236}">
                <a16:creationId xmlns:a16="http://schemas.microsoft.com/office/drawing/2014/main" id="{FA27F17F-7CA4-BF8D-8E9A-09566B2DDE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47434" y="3026678"/>
            <a:ext cx="1079799" cy="948316"/>
          </a:xfrm>
          <a:prstGeom prst="rect">
            <a:avLst/>
          </a:prstGeom>
        </p:spPr>
      </p:pic>
      <p:sp>
        <p:nvSpPr>
          <p:cNvPr id="13" name="TextBox 12">
            <a:extLst>
              <a:ext uri="{FF2B5EF4-FFF2-40B4-BE49-F238E27FC236}">
                <a16:creationId xmlns:a16="http://schemas.microsoft.com/office/drawing/2014/main" id="{A6920673-ED0E-94DB-39B4-69BAA63A41BF}"/>
              </a:ext>
            </a:extLst>
          </p:cNvPr>
          <p:cNvSpPr txBox="1"/>
          <p:nvPr/>
        </p:nvSpPr>
        <p:spPr>
          <a:xfrm>
            <a:off x="5413172" y="2866123"/>
            <a:ext cx="1457617" cy="369332"/>
          </a:xfrm>
          <a:prstGeom prst="rect">
            <a:avLst/>
          </a:prstGeom>
          <a:noFill/>
        </p:spPr>
        <p:txBody>
          <a:bodyPr wrap="square" rtlCol="0">
            <a:spAutoFit/>
          </a:bodyPr>
          <a:lstStyle/>
          <a:p>
            <a:r>
              <a:rPr lang="en-US" dirty="0">
                <a:latin typeface="Palatino Linotype" panose="02040502050505030304" pitchFamily="18" charset="0"/>
              </a:rPr>
              <a:t>Activity Vid</a:t>
            </a:r>
          </a:p>
        </p:txBody>
      </p:sp>
      <p:sp>
        <p:nvSpPr>
          <p:cNvPr id="14" name="TextBox 13">
            <a:extLst>
              <a:ext uri="{FF2B5EF4-FFF2-40B4-BE49-F238E27FC236}">
                <a16:creationId xmlns:a16="http://schemas.microsoft.com/office/drawing/2014/main" id="{F176291A-FC90-708B-FFA7-7FA337AE3E73}"/>
              </a:ext>
            </a:extLst>
          </p:cNvPr>
          <p:cNvSpPr txBox="1"/>
          <p:nvPr/>
        </p:nvSpPr>
        <p:spPr>
          <a:xfrm>
            <a:off x="5414513" y="4829841"/>
            <a:ext cx="1466590" cy="369332"/>
          </a:xfrm>
          <a:prstGeom prst="rect">
            <a:avLst/>
          </a:prstGeom>
          <a:noFill/>
        </p:spPr>
        <p:txBody>
          <a:bodyPr wrap="square" rtlCol="0">
            <a:spAutoFit/>
          </a:bodyPr>
          <a:lstStyle/>
          <a:p>
            <a:r>
              <a:rPr lang="en-US" dirty="0">
                <a:latin typeface="Palatino Linotype" panose="02040502050505030304" pitchFamily="18" charset="0"/>
              </a:rPr>
              <a:t>Activity Net</a:t>
            </a:r>
          </a:p>
        </p:txBody>
      </p:sp>
      <p:sp>
        <p:nvSpPr>
          <p:cNvPr id="15" name="TextBox 14">
            <a:extLst>
              <a:ext uri="{FF2B5EF4-FFF2-40B4-BE49-F238E27FC236}">
                <a16:creationId xmlns:a16="http://schemas.microsoft.com/office/drawing/2014/main" id="{B0BFEC48-919C-6749-8C0D-0209E3417458}"/>
              </a:ext>
            </a:extLst>
          </p:cNvPr>
          <p:cNvSpPr txBox="1"/>
          <p:nvPr/>
        </p:nvSpPr>
        <p:spPr>
          <a:xfrm>
            <a:off x="7196611" y="3963047"/>
            <a:ext cx="1079799" cy="646331"/>
          </a:xfrm>
          <a:prstGeom prst="rect">
            <a:avLst/>
          </a:prstGeom>
          <a:noFill/>
        </p:spPr>
        <p:txBody>
          <a:bodyPr wrap="square" rtlCol="0">
            <a:spAutoFit/>
          </a:bodyPr>
          <a:lstStyle/>
          <a:p>
            <a:r>
              <a:rPr lang="en-US" dirty="0">
                <a:latin typeface="Palatino Linotype" panose="02040502050505030304" pitchFamily="18" charset="0"/>
              </a:rPr>
              <a:t>Vote By Weights</a:t>
            </a:r>
          </a:p>
        </p:txBody>
      </p:sp>
      <p:pic>
        <p:nvPicPr>
          <p:cNvPr id="17" name="Graphic 16" descr="Shuffle outline">
            <a:extLst>
              <a:ext uri="{FF2B5EF4-FFF2-40B4-BE49-F238E27FC236}">
                <a16:creationId xmlns:a16="http://schemas.microsoft.com/office/drawing/2014/main" id="{D87A4A93-EBEF-B91C-44C3-844F9FA280F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69406" y="3282513"/>
            <a:ext cx="770433" cy="676620"/>
          </a:xfrm>
          <a:prstGeom prst="rect">
            <a:avLst/>
          </a:prstGeom>
        </p:spPr>
      </p:pic>
      <p:sp>
        <p:nvSpPr>
          <p:cNvPr id="18" name="TextBox 17">
            <a:extLst>
              <a:ext uri="{FF2B5EF4-FFF2-40B4-BE49-F238E27FC236}">
                <a16:creationId xmlns:a16="http://schemas.microsoft.com/office/drawing/2014/main" id="{F1FC2A33-20F7-9585-0C43-659FE397D77D}"/>
              </a:ext>
            </a:extLst>
          </p:cNvPr>
          <p:cNvSpPr txBox="1"/>
          <p:nvPr/>
        </p:nvSpPr>
        <p:spPr>
          <a:xfrm>
            <a:off x="9163180" y="3994474"/>
            <a:ext cx="1174854" cy="369332"/>
          </a:xfrm>
          <a:prstGeom prst="rect">
            <a:avLst/>
          </a:prstGeom>
          <a:noFill/>
        </p:spPr>
        <p:txBody>
          <a:bodyPr wrap="square" rtlCol="0">
            <a:spAutoFit/>
          </a:bodyPr>
          <a:lstStyle/>
          <a:p>
            <a:r>
              <a:rPr lang="en-US" dirty="0">
                <a:latin typeface="Palatino Linotype" panose="02040502050505030304" pitchFamily="18" charset="0"/>
              </a:rPr>
              <a:t>Activity</a:t>
            </a:r>
          </a:p>
        </p:txBody>
      </p:sp>
      <p:sp>
        <p:nvSpPr>
          <p:cNvPr id="20" name="TextBox 19">
            <a:extLst>
              <a:ext uri="{FF2B5EF4-FFF2-40B4-BE49-F238E27FC236}">
                <a16:creationId xmlns:a16="http://schemas.microsoft.com/office/drawing/2014/main" id="{2F9B4E36-7FC9-C6A6-9AF0-4FF9C399DDE1}"/>
              </a:ext>
            </a:extLst>
          </p:cNvPr>
          <p:cNvSpPr txBox="1"/>
          <p:nvPr/>
        </p:nvSpPr>
        <p:spPr>
          <a:xfrm>
            <a:off x="4526347" y="5803045"/>
            <a:ext cx="5340528" cy="523220"/>
          </a:xfrm>
          <a:prstGeom prst="rect">
            <a:avLst/>
          </a:prstGeom>
          <a:noFill/>
        </p:spPr>
        <p:txBody>
          <a:bodyPr wrap="square">
            <a:spAutoFit/>
          </a:bodyPr>
          <a:lstStyle/>
          <a:p>
            <a:pPr marL="0" indent="0">
              <a:buNone/>
            </a:pPr>
            <a:r>
              <a:rPr lang="en-US" sz="2800" dirty="0">
                <a:solidFill>
                  <a:srgbClr val="C00000"/>
                </a:solidFill>
                <a:latin typeface="Palatino Linotype"/>
              </a:rPr>
              <a:t>Fails when one model is broken.</a:t>
            </a:r>
          </a:p>
        </p:txBody>
      </p:sp>
      <p:pic>
        <p:nvPicPr>
          <p:cNvPr id="25" name="Graphic 24" descr="Walk with solid fill">
            <a:extLst>
              <a:ext uri="{FF2B5EF4-FFF2-40B4-BE49-F238E27FC236}">
                <a16:creationId xmlns:a16="http://schemas.microsoft.com/office/drawing/2014/main" id="{044977CF-82B3-5D2D-6DC4-6D398F44D73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24326" y="3920364"/>
            <a:ext cx="914400" cy="914400"/>
          </a:xfrm>
          <a:prstGeom prst="rect">
            <a:avLst/>
          </a:prstGeom>
        </p:spPr>
      </p:pic>
      <p:pic>
        <p:nvPicPr>
          <p:cNvPr id="26" name="Graphic 25" descr="Walk with solid fill">
            <a:extLst>
              <a:ext uri="{FF2B5EF4-FFF2-40B4-BE49-F238E27FC236}">
                <a16:creationId xmlns:a16="http://schemas.microsoft.com/office/drawing/2014/main" id="{3050F702-C0EC-0DCB-EF4B-C513BF4F3C4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38800" y="1887384"/>
            <a:ext cx="914400" cy="914400"/>
          </a:xfrm>
          <a:prstGeom prst="rect">
            <a:avLst/>
          </a:prstGeom>
        </p:spPr>
      </p:pic>
      <p:pic>
        <p:nvPicPr>
          <p:cNvPr id="27" name="Graphic 26" descr="Walk with solid fill">
            <a:extLst>
              <a:ext uri="{FF2B5EF4-FFF2-40B4-BE49-F238E27FC236}">
                <a16:creationId xmlns:a16="http://schemas.microsoft.com/office/drawing/2014/main" id="{7F61B4F0-5E99-D9A8-08CF-256AC1CE30D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06041" y="3009933"/>
            <a:ext cx="914400" cy="914400"/>
          </a:xfrm>
          <a:prstGeom prst="rect">
            <a:avLst/>
          </a:prstGeom>
        </p:spPr>
      </p:pic>
      <p:pic>
        <p:nvPicPr>
          <p:cNvPr id="31" name="Graphic 30" descr="Arrow Right outline">
            <a:extLst>
              <a:ext uri="{FF2B5EF4-FFF2-40B4-BE49-F238E27FC236}">
                <a16:creationId xmlns:a16="http://schemas.microsoft.com/office/drawing/2014/main" id="{0397AB30-FE58-C74F-BD4F-281183BCEE3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620007" y="2150388"/>
            <a:ext cx="914400" cy="604413"/>
          </a:xfrm>
          <a:prstGeom prst="rect">
            <a:avLst/>
          </a:prstGeom>
        </p:spPr>
      </p:pic>
      <p:pic>
        <p:nvPicPr>
          <p:cNvPr id="32" name="Graphic 31" descr="Arrow Right outline">
            <a:extLst>
              <a:ext uri="{FF2B5EF4-FFF2-40B4-BE49-F238E27FC236}">
                <a16:creationId xmlns:a16="http://schemas.microsoft.com/office/drawing/2014/main" id="{D0660C3B-41F2-291A-5EF7-E814944EAC0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600989" y="4061599"/>
            <a:ext cx="914400" cy="604413"/>
          </a:xfrm>
          <a:prstGeom prst="rect">
            <a:avLst/>
          </a:prstGeom>
        </p:spPr>
      </p:pic>
      <p:pic>
        <p:nvPicPr>
          <p:cNvPr id="33" name="Graphic 32" descr="Arrow Right outline">
            <a:extLst>
              <a:ext uri="{FF2B5EF4-FFF2-40B4-BE49-F238E27FC236}">
                <a16:creationId xmlns:a16="http://schemas.microsoft.com/office/drawing/2014/main" id="{EC23B7BD-EDC8-9421-B144-E69681842F7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42174" y="3233906"/>
            <a:ext cx="914400" cy="604413"/>
          </a:xfrm>
          <a:prstGeom prst="rect">
            <a:avLst/>
          </a:prstGeom>
        </p:spPr>
      </p:pic>
      <p:pic>
        <p:nvPicPr>
          <p:cNvPr id="36" name="Graphic 35" descr="Close with solid fill">
            <a:extLst>
              <a:ext uri="{FF2B5EF4-FFF2-40B4-BE49-F238E27FC236}">
                <a16:creationId xmlns:a16="http://schemas.microsoft.com/office/drawing/2014/main" id="{0ED69530-CADE-D237-20AE-68E10B11EF4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69406" y="1657105"/>
            <a:ext cx="676620" cy="676620"/>
          </a:xfrm>
          <a:prstGeom prst="rect">
            <a:avLst/>
          </a:prstGeom>
        </p:spPr>
      </p:pic>
      <p:pic>
        <p:nvPicPr>
          <p:cNvPr id="37" name="Graphic 36" descr="Close with solid fill">
            <a:extLst>
              <a:ext uri="{FF2B5EF4-FFF2-40B4-BE49-F238E27FC236}">
                <a16:creationId xmlns:a16="http://schemas.microsoft.com/office/drawing/2014/main" id="{A2604FA7-BE88-8121-0357-9D99FD9A4A2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866875" y="2821477"/>
            <a:ext cx="676620" cy="6766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415600" y="593367"/>
            <a:ext cx="11360800" cy="943200"/>
          </a:xfrm>
          <a:prstGeom prst="rect">
            <a:avLst/>
          </a:prstGeom>
        </p:spPr>
        <p:txBody>
          <a:bodyPr spcFirstLastPara="1" wrap="square" lIns="121900" tIns="121900" rIns="121900" bIns="121900" anchor="t" anchorCtr="0">
            <a:normAutofit fontScale="90000"/>
          </a:bodyPr>
          <a:lstStyle/>
          <a:p>
            <a:pPr>
              <a:buClr>
                <a:srgbClr val="3F3F3F"/>
              </a:buClr>
              <a:buSzPts val="4000"/>
            </a:pPr>
            <a:r>
              <a:rPr lang="en-US" sz="4000" b="1" dirty="0">
                <a:solidFill>
                  <a:srgbClr val="C00000"/>
                </a:solidFill>
                <a:latin typeface="Palatino Linotype"/>
              </a:rPr>
              <a:t>Combining two models is either costly or inaccurate.</a:t>
            </a:r>
            <a:br>
              <a:rPr lang="en-US" sz="4000" b="1" dirty="0">
                <a:solidFill>
                  <a:srgbClr val="C00000"/>
                </a:solidFill>
                <a:latin typeface="Palatino Linotype"/>
              </a:rPr>
            </a:br>
            <a:endParaRPr sz="4000" b="1" dirty="0">
              <a:solidFill>
                <a:srgbClr val="C00000"/>
              </a:solidFill>
              <a:latin typeface="Palatino Linotype"/>
            </a:endParaRPr>
          </a:p>
        </p:txBody>
      </p:sp>
      <p:sp>
        <p:nvSpPr>
          <p:cNvPr id="2" name="Slide Number Placeholder 1">
            <a:extLst>
              <a:ext uri="{FF2B5EF4-FFF2-40B4-BE49-F238E27FC236}">
                <a16:creationId xmlns:a16="http://schemas.microsoft.com/office/drawing/2014/main" id="{24FD9A8B-7FDC-85A7-3B3E-C8C18D2ED24D}"/>
              </a:ext>
            </a:extLst>
          </p:cNvPr>
          <p:cNvSpPr>
            <a:spLocks noGrp="1"/>
          </p:cNvSpPr>
          <p:nvPr>
            <p:ph type="sldNum" idx="12"/>
          </p:nvPr>
        </p:nvSpPr>
        <p:spPr/>
        <p:txBody>
          <a:bodyPr/>
          <a:lstStyle/>
          <a:p>
            <a:fld id="{00000000-1234-1234-1234-123412341234}" type="slidenum">
              <a:rPr lang="en" smtClean="0"/>
              <a:pPr/>
              <a:t>12</a:t>
            </a:fld>
            <a:endParaRPr lang="en"/>
          </a:p>
        </p:txBody>
      </p:sp>
      <p:pic>
        <p:nvPicPr>
          <p:cNvPr id="3" name="Graphic 2" descr="Video camera with solid fill">
            <a:extLst>
              <a:ext uri="{FF2B5EF4-FFF2-40B4-BE49-F238E27FC236}">
                <a16:creationId xmlns:a16="http://schemas.microsoft.com/office/drawing/2014/main" id="{F4FCE15E-2447-AA67-800E-F894BF614C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98002" y="1785707"/>
            <a:ext cx="1079799" cy="948316"/>
          </a:xfrm>
          <a:prstGeom prst="rect">
            <a:avLst/>
          </a:prstGeom>
        </p:spPr>
      </p:pic>
      <p:sp>
        <p:nvSpPr>
          <p:cNvPr id="5" name="TextBox 4">
            <a:extLst>
              <a:ext uri="{FF2B5EF4-FFF2-40B4-BE49-F238E27FC236}">
                <a16:creationId xmlns:a16="http://schemas.microsoft.com/office/drawing/2014/main" id="{4BDD54F2-00A0-9335-44B1-378A44C87155}"/>
              </a:ext>
            </a:extLst>
          </p:cNvPr>
          <p:cNvSpPr txBox="1"/>
          <p:nvPr/>
        </p:nvSpPr>
        <p:spPr>
          <a:xfrm>
            <a:off x="2078182" y="2790455"/>
            <a:ext cx="2824442" cy="369332"/>
          </a:xfrm>
          <a:prstGeom prst="rect">
            <a:avLst/>
          </a:prstGeom>
          <a:noFill/>
        </p:spPr>
        <p:txBody>
          <a:bodyPr wrap="square" rtlCol="0">
            <a:spAutoFit/>
          </a:bodyPr>
          <a:lstStyle/>
          <a:p>
            <a:r>
              <a:rPr lang="en-US" dirty="0">
                <a:latin typeface="Palatino Linotype" panose="02040502050505030304" pitchFamily="18" charset="0"/>
              </a:rPr>
              <a:t>Pretrained Video Model</a:t>
            </a:r>
          </a:p>
        </p:txBody>
      </p:sp>
      <p:pic>
        <p:nvPicPr>
          <p:cNvPr id="6" name="Graphic 5" descr="Network with solid fill">
            <a:extLst>
              <a:ext uri="{FF2B5EF4-FFF2-40B4-BE49-F238E27FC236}">
                <a16:creationId xmlns:a16="http://schemas.microsoft.com/office/drawing/2014/main" id="{746FB9EE-FA81-1008-E693-179456FFA0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98002" y="3813341"/>
            <a:ext cx="1079799" cy="948316"/>
          </a:xfrm>
          <a:prstGeom prst="rect">
            <a:avLst/>
          </a:prstGeom>
        </p:spPr>
      </p:pic>
      <p:sp>
        <p:nvSpPr>
          <p:cNvPr id="7" name="TextBox 6">
            <a:extLst>
              <a:ext uri="{FF2B5EF4-FFF2-40B4-BE49-F238E27FC236}">
                <a16:creationId xmlns:a16="http://schemas.microsoft.com/office/drawing/2014/main" id="{8D96DE7A-AAE6-DCFC-E5D0-8B6C13137F25}"/>
              </a:ext>
            </a:extLst>
          </p:cNvPr>
          <p:cNvSpPr txBox="1"/>
          <p:nvPr/>
        </p:nvSpPr>
        <p:spPr>
          <a:xfrm>
            <a:off x="2189543" y="4984301"/>
            <a:ext cx="2707560" cy="369332"/>
          </a:xfrm>
          <a:prstGeom prst="rect">
            <a:avLst/>
          </a:prstGeom>
          <a:noFill/>
        </p:spPr>
        <p:txBody>
          <a:bodyPr wrap="square" rtlCol="0">
            <a:spAutoFit/>
          </a:bodyPr>
          <a:lstStyle/>
          <a:p>
            <a:r>
              <a:rPr lang="en-US" dirty="0">
                <a:latin typeface="Palatino Linotype" panose="02040502050505030304" pitchFamily="18" charset="0"/>
              </a:rPr>
              <a:t>Network Traffic Model</a:t>
            </a:r>
          </a:p>
        </p:txBody>
      </p:sp>
      <p:sp>
        <p:nvSpPr>
          <p:cNvPr id="13" name="TextBox 12">
            <a:extLst>
              <a:ext uri="{FF2B5EF4-FFF2-40B4-BE49-F238E27FC236}">
                <a16:creationId xmlns:a16="http://schemas.microsoft.com/office/drawing/2014/main" id="{A6920673-ED0E-94DB-39B4-69BAA63A41BF}"/>
              </a:ext>
            </a:extLst>
          </p:cNvPr>
          <p:cNvSpPr txBox="1"/>
          <p:nvPr/>
        </p:nvSpPr>
        <p:spPr>
          <a:xfrm>
            <a:off x="5413172" y="2866123"/>
            <a:ext cx="1457617" cy="369332"/>
          </a:xfrm>
          <a:prstGeom prst="rect">
            <a:avLst/>
          </a:prstGeom>
          <a:noFill/>
        </p:spPr>
        <p:txBody>
          <a:bodyPr wrap="square" rtlCol="0">
            <a:spAutoFit/>
          </a:bodyPr>
          <a:lstStyle/>
          <a:p>
            <a:r>
              <a:rPr lang="en-US" dirty="0">
                <a:latin typeface="Palatino Linotype" panose="02040502050505030304" pitchFamily="18" charset="0"/>
              </a:rPr>
              <a:t>Output Vid</a:t>
            </a:r>
          </a:p>
        </p:txBody>
      </p:sp>
      <p:sp>
        <p:nvSpPr>
          <p:cNvPr id="14" name="TextBox 13">
            <a:extLst>
              <a:ext uri="{FF2B5EF4-FFF2-40B4-BE49-F238E27FC236}">
                <a16:creationId xmlns:a16="http://schemas.microsoft.com/office/drawing/2014/main" id="{F176291A-FC90-708B-FFA7-7FA337AE3E73}"/>
              </a:ext>
            </a:extLst>
          </p:cNvPr>
          <p:cNvSpPr txBox="1"/>
          <p:nvPr/>
        </p:nvSpPr>
        <p:spPr>
          <a:xfrm>
            <a:off x="5414513" y="4829841"/>
            <a:ext cx="1466590" cy="369332"/>
          </a:xfrm>
          <a:prstGeom prst="rect">
            <a:avLst/>
          </a:prstGeom>
          <a:noFill/>
        </p:spPr>
        <p:txBody>
          <a:bodyPr wrap="square" rtlCol="0">
            <a:spAutoFit/>
          </a:bodyPr>
          <a:lstStyle/>
          <a:p>
            <a:r>
              <a:rPr lang="en-US" dirty="0">
                <a:latin typeface="Palatino Linotype" panose="02040502050505030304" pitchFamily="18" charset="0"/>
              </a:rPr>
              <a:t>Output Net</a:t>
            </a:r>
          </a:p>
        </p:txBody>
      </p:sp>
      <p:sp>
        <p:nvSpPr>
          <p:cNvPr id="15" name="TextBox 14">
            <a:extLst>
              <a:ext uri="{FF2B5EF4-FFF2-40B4-BE49-F238E27FC236}">
                <a16:creationId xmlns:a16="http://schemas.microsoft.com/office/drawing/2014/main" id="{B0BFEC48-919C-6749-8C0D-0209E3417458}"/>
              </a:ext>
            </a:extLst>
          </p:cNvPr>
          <p:cNvSpPr txBox="1"/>
          <p:nvPr/>
        </p:nvSpPr>
        <p:spPr>
          <a:xfrm>
            <a:off x="8119366" y="3990355"/>
            <a:ext cx="1079799" cy="646331"/>
          </a:xfrm>
          <a:prstGeom prst="rect">
            <a:avLst/>
          </a:prstGeom>
          <a:noFill/>
        </p:spPr>
        <p:txBody>
          <a:bodyPr wrap="square" rtlCol="0">
            <a:spAutoFit/>
          </a:bodyPr>
          <a:lstStyle/>
          <a:p>
            <a:r>
              <a:rPr lang="en-US" dirty="0">
                <a:latin typeface="Palatino Linotype" panose="02040502050505030304" pitchFamily="18" charset="0"/>
              </a:rPr>
              <a:t>Stacking</a:t>
            </a:r>
          </a:p>
          <a:p>
            <a:r>
              <a:rPr lang="en-US" dirty="0">
                <a:latin typeface="Palatino Linotype" panose="02040502050505030304" pitchFamily="18" charset="0"/>
              </a:rPr>
              <a:t>  Model</a:t>
            </a:r>
          </a:p>
        </p:txBody>
      </p:sp>
      <p:pic>
        <p:nvPicPr>
          <p:cNvPr id="17" name="Graphic 16" descr="Shuffle outline">
            <a:extLst>
              <a:ext uri="{FF2B5EF4-FFF2-40B4-BE49-F238E27FC236}">
                <a16:creationId xmlns:a16="http://schemas.microsoft.com/office/drawing/2014/main" id="{D87A4A93-EBEF-B91C-44C3-844F9FA280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66289" y="3282513"/>
            <a:ext cx="770433" cy="676620"/>
          </a:xfrm>
          <a:prstGeom prst="rect">
            <a:avLst/>
          </a:prstGeom>
        </p:spPr>
      </p:pic>
      <p:sp>
        <p:nvSpPr>
          <p:cNvPr id="18" name="TextBox 17">
            <a:extLst>
              <a:ext uri="{FF2B5EF4-FFF2-40B4-BE49-F238E27FC236}">
                <a16:creationId xmlns:a16="http://schemas.microsoft.com/office/drawing/2014/main" id="{F1FC2A33-20F7-9585-0C43-659FE397D77D}"/>
              </a:ext>
            </a:extLst>
          </p:cNvPr>
          <p:cNvSpPr txBox="1"/>
          <p:nvPr/>
        </p:nvSpPr>
        <p:spPr>
          <a:xfrm>
            <a:off x="10006328" y="3994474"/>
            <a:ext cx="1174854" cy="369332"/>
          </a:xfrm>
          <a:prstGeom prst="rect">
            <a:avLst/>
          </a:prstGeom>
          <a:noFill/>
        </p:spPr>
        <p:txBody>
          <a:bodyPr wrap="square" rtlCol="0">
            <a:spAutoFit/>
          </a:bodyPr>
          <a:lstStyle/>
          <a:p>
            <a:r>
              <a:rPr lang="en-US" dirty="0">
                <a:latin typeface="Palatino Linotype" panose="02040502050505030304" pitchFamily="18" charset="0"/>
              </a:rPr>
              <a:t>Activity</a:t>
            </a:r>
          </a:p>
        </p:txBody>
      </p:sp>
      <p:sp>
        <p:nvSpPr>
          <p:cNvPr id="20" name="TextBox 19">
            <a:extLst>
              <a:ext uri="{FF2B5EF4-FFF2-40B4-BE49-F238E27FC236}">
                <a16:creationId xmlns:a16="http://schemas.microsoft.com/office/drawing/2014/main" id="{2F9B4E36-7FC9-C6A6-9AF0-4FF9C399DDE1}"/>
              </a:ext>
            </a:extLst>
          </p:cNvPr>
          <p:cNvSpPr txBox="1"/>
          <p:nvPr/>
        </p:nvSpPr>
        <p:spPr>
          <a:xfrm>
            <a:off x="2078182" y="5803045"/>
            <a:ext cx="9108373" cy="523220"/>
          </a:xfrm>
          <a:prstGeom prst="rect">
            <a:avLst/>
          </a:prstGeom>
          <a:noFill/>
        </p:spPr>
        <p:txBody>
          <a:bodyPr wrap="square">
            <a:spAutoFit/>
          </a:bodyPr>
          <a:lstStyle/>
          <a:p>
            <a:pPr marL="0" indent="0">
              <a:buNone/>
            </a:pPr>
            <a:r>
              <a:rPr lang="en-US" sz="2800" dirty="0">
                <a:solidFill>
                  <a:srgbClr val="C00000"/>
                </a:solidFill>
                <a:latin typeface="Palatino Linotype"/>
              </a:rPr>
              <a:t>Requires SOME paired collections for stacking model.</a:t>
            </a:r>
          </a:p>
        </p:txBody>
      </p:sp>
      <p:pic>
        <p:nvPicPr>
          <p:cNvPr id="27" name="Graphic 26" descr="Walk with solid fill">
            <a:extLst>
              <a:ext uri="{FF2B5EF4-FFF2-40B4-BE49-F238E27FC236}">
                <a16:creationId xmlns:a16="http://schemas.microsoft.com/office/drawing/2014/main" id="{7F61B4F0-5E99-D9A8-08CF-256AC1CE30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49189" y="3009933"/>
            <a:ext cx="914400" cy="914400"/>
          </a:xfrm>
          <a:prstGeom prst="rect">
            <a:avLst/>
          </a:prstGeom>
        </p:spPr>
      </p:pic>
      <p:pic>
        <p:nvPicPr>
          <p:cNvPr id="31" name="Graphic 30" descr="Arrow Right outline">
            <a:extLst>
              <a:ext uri="{FF2B5EF4-FFF2-40B4-BE49-F238E27FC236}">
                <a16:creationId xmlns:a16="http://schemas.microsoft.com/office/drawing/2014/main" id="{0397AB30-FE58-C74F-BD4F-281183BCEE3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20007" y="2150388"/>
            <a:ext cx="914400" cy="604413"/>
          </a:xfrm>
          <a:prstGeom prst="rect">
            <a:avLst/>
          </a:prstGeom>
        </p:spPr>
      </p:pic>
      <p:pic>
        <p:nvPicPr>
          <p:cNvPr id="32" name="Graphic 31" descr="Arrow Right outline">
            <a:extLst>
              <a:ext uri="{FF2B5EF4-FFF2-40B4-BE49-F238E27FC236}">
                <a16:creationId xmlns:a16="http://schemas.microsoft.com/office/drawing/2014/main" id="{D0660C3B-41F2-291A-5EF7-E814944EAC0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00989" y="4061599"/>
            <a:ext cx="914400" cy="604413"/>
          </a:xfrm>
          <a:prstGeom prst="rect">
            <a:avLst/>
          </a:prstGeom>
        </p:spPr>
      </p:pic>
      <p:pic>
        <p:nvPicPr>
          <p:cNvPr id="33" name="Graphic 32" descr="Arrow Right outline">
            <a:extLst>
              <a:ext uri="{FF2B5EF4-FFF2-40B4-BE49-F238E27FC236}">
                <a16:creationId xmlns:a16="http://schemas.microsoft.com/office/drawing/2014/main" id="{EC23B7BD-EDC8-9421-B144-E69681842F7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85322" y="3233906"/>
            <a:ext cx="914400" cy="604413"/>
          </a:xfrm>
          <a:prstGeom prst="rect">
            <a:avLst/>
          </a:prstGeom>
        </p:spPr>
      </p:pic>
      <p:pic>
        <p:nvPicPr>
          <p:cNvPr id="8" name="Graphic 7" descr="Head with gears with solid fill">
            <a:extLst>
              <a:ext uri="{FF2B5EF4-FFF2-40B4-BE49-F238E27FC236}">
                <a16:creationId xmlns:a16="http://schemas.microsoft.com/office/drawing/2014/main" id="{DFD24FB7-685F-1423-6519-1B7849A0DD3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202066" y="3009933"/>
            <a:ext cx="914400" cy="914400"/>
          </a:xfrm>
          <a:prstGeom prst="rect">
            <a:avLst/>
          </a:prstGeom>
        </p:spPr>
      </p:pic>
      <p:grpSp>
        <p:nvGrpSpPr>
          <p:cNvPr id="9" name="Group 8">
            <a:extLst>
              <a:ext uri="{FF2B5EF4-FFF2-40B4-BE49-F238E27FC236}">
                <a16:creationId xmlns:a16="http://schemas.microsoft.com/office/drawing/2014/main" id="{23CEBD9E-3BEC-4AE0-0499-444CED8B40CD}"/>
              </a:ext>
            </a:extLst>
          </p:cNvPr>
          <p:cNvGrpSpPr/>
          <p:nvPr/>
        </p:nvGrpSpPr>
        <p:grpSpPr>
          <a:xfrm>
            <a:off x="6401346" y="1843117"/>
            <a:ext cx="235529" cy="1083518"/>
            <a:chOff x="1640998" y="1996695"/>
            <a:chExt cx="235529" cy="1083518"/>
          </a:xfrm>
          <a:solidFill>
            <a:schemeClr val="accent1">
              <a:lumMod val="60000"/>
              <a:lumOff val="40000"/>
            </a:schemeClr>
          </a:solidFill>
        </p:grpSpPr>
        <p:sp>
          <p:nvSpPr>
            <p:cNvPr id="11" name="Rectangle 10">
              <a:extLst>
                <a:ext uri="{FF2B5EF4-FFF2-40B4-BE49-F238E27FC236}">
                  <a16:creationId xmlns:a16="http://schemas.microsoft.com/office/drawing/2014/main" id="{F3F5C8F4-E857-8BC5-BE42-69A37587934E}"/>
                </a:ext>
              </a:extLst>
            </p:cNvPr>
            <p:cNvSpPr/>
            <p:nvPr/>
          </p:nvSpPr>
          <p:spPr>
            <a:xfrm>
              <a:off x="1642977" y="1996695"/>
              <a:ext cx="225631" cy="1083518"/>
            </a:xfrm>
            <a:prstGeom prst="rect">
              <a:avLst/>
            </a:prstGeom>
            <a:grp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147523C4-563C-76A5-2D3C-BBE3DB70CE31}"/>
                </a:ext>
              </a:extLst>
            </p:cNvPr>
            <p:cNvCxnSpPr>
              <a:cxnSpLocks/>
            </p:cNvCxnSpPr>
            <p:nvPr/>
          </p:nvCxnSpPr>
          <p:spPr>
            <a:xfrm>
              <a:off x="1642977" y="2223761"/>
              <a:ext cx="225631"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6F7565-D67B-89EB-4AA2-045550AEE9EC}"/>
                </a:ext>
              </a:extLst>
            </p:cNvPr>
            <p:cNvCxnSpPr>
              <a:cxnSpLocks/>
            </p:cNvCxnSpPr>
            <p:nvPr/>
          </p:nvCxnSpPr>
          <p:spPr>
            <a:xfrm>
              <a:off x="1640998" y="2447411"/>
              <a:ext cx="225631"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ECD89D4-88B7-EABB-5A89-6BDD0FB140ED}"/>
                </a:ext>
              </a:extLst>
            </p:cNvPr>
            <p:cNvCxnSpPr>
              <a:cxnSpLocks/>
            </p:cNvCxnSpPr>
            <p:nvPr/>
          </p:nvCxnSpPr>
          <p:spPr>
            <a:xfrm>
              <a:off x="1650896" y="2659189"/>
              <a:ext cx="225631"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993569C-C166-EB85-452A-5AF8422F4B30}"/>
                </a:ext>
              </a:extLst>
            </p:cNvPr>
            <p:cNvCxnSpPr>
              <a:cxnSpLocks/>
            </p:cNvCxnSpPr>
            <p:nvPr/>
          </p:nvCxnSpPr>
          <p:spPr>
            <a:xfrm>
              <a:off x="1648918" y="2870964"/>
              <a:ext cx="225631" cy="0"/>
            </a:xfrm>
            <a:prstGeom prst="line">
              <a:avLst/>
            </a:prstGeom>
            <a:grpFill/>
          </p:spPr>
          <p:style>
            <a:lnRef idx="1">
              <a:schemeClr val="accent1"/>
            </a:lnRef>
            <a:fillRef idx="0">
              <a:schemeClr val="accent1"/>
            </a:fillRef>
            <a:effectRef idx="0">
              <a:schemeClr val="accent1"/>
            </a:effectRef>
            <a:fontRef idx="minor">
              <a:schemeClr val="tx1"/>
            </a:fontRef>
          </p:style>
        </p:cxnSp>
      </p:grpSp>
      <p:pic>
        <p:nvPicPr>
          <p:cNvPr id="35" name="Graphic 34" descr="Walk outline">
            <a:extLst>
              <a:ext uri="{FF2B5EF4-FFF2-40B4-BE49-F238E27FC236}">
                <a16:creationId xmlns:a16="http://schemas.microsoft.com/office/drawing/2014/main" id="{013C8231-3188-8250-C805-A378F25ACAB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20047" y="3923461"/>
            <a:ext cx="914400" cy="914400"/>
          </a:xfrm>
          <a:prstGeom prst="rect">
            <a:avLst/>
          </a:prstGeom>
        </p:spPr>
      </p:pic>
      <p:pic>
        <p:nvPicPr>
          <p:cNvPr id="38" name="Graphic 37" descr="Walk outline">
            <a:extLst>
              <a:ext uri="{FF2B5EF4-FFF2-40B4-BE49-F238E27FC236}">
                <a16:creationId xmlns:a16="http://schemas.microsoft.com/office/drawing/2014/main" id="{5D63AE5E-B342-F70C-2644-27317EA86FD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53690" y="1983020"/>
            <a:ext cx="914400" cy="914400"/>
          </a:xfrm>
          <a:prstGeom prst="rect">
            <a:avLst/>
          </a:prstGeom>
        </p:spPr>
      </p:pic>
      <p:grpSp>
        <p:nvGrpSpPr>
          <p:cNvPr id="39" name="Group 38">
            <a:extLst>
              <a:ext uri="{FF2B5EF4-FFF2-40B4-BE49-F238E27FC236}">
                <a16:creationId xmlns:a16="http://schemas.microsoft.com/office/drawing/2014/main" id="{9469384D-D2EB-7E64-05BF-C543CF7CD72F}"/>
              </a:ext>
            </a:extLst>
          </p:cNvPr>
          <p:cNvGrpSpPr/>
          <p:nvPr/>
        </p:nvGrpSpPr>
        <p:grpSpPr>
          <a:xfrm>
            <a:off x="6434447" y="3822046"/>
            <a:ext cx="235529" cy="1083518"/>
            <a:chOff x="1640998" y="1996695"/>
            <a:chExt cx="235529" cy="1083518"/>
          </a:xfrm>
          <a:solidFill>
            <a:schemeClr val="accent2">
              <a:lumMod val="60000"/>
              <a:lumOff val="40000"/>
            </a:schemeClr>
          </a:solidFill>
        </p:grpSpPr>
        <p:sp>
          <p:nvSpPr>
            <p:cNvPr id="40" name="Rectangle 39">
              <a:extLst>
                <a:ext uri="{FF2B5EF4-FFF2-40B4-BE49-F238E27FC236}">
                  <a16:creationId xmlns:a16="http://schemas.microsoft.com/office/drawing/2014/main" id="{BD35A34B-83DC-3A3A-8F36-6156D279FF69}"/>
                </a:ext>
              </a:extLst>
            </p:cNvPr>
            <p:cNvSpPr/>
            <p:nvPr/>
          </p:nvSpPr>
          <p:spPr>
            <a:xfrm>
              <a:off x="1642977" y="1996695"/>
              <a:ext cx="225631" cy="1083518"/>
            </a:xfrm>
            <a:prstGeom prst="rect">
              <a:avLst/>
            </a:prstGeom>
            <a:grp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cxnSp>
          <p:nvCxnSpPr>
            <p:cNvPr id="41" name="Straight Connector 40">
              <a:extLst>
                <a:ext uri="{FF2B5EF4-FFF2-40B4-BE49-F238E27FC236}">
                  <a16:creationId xmlns:a16="http://schemas.microsoft.com/office/drawing/2014/main" id="{80D9AF45-6CB3-312F-FAF5-CD47036929A9}"/>
                </a:ext>
              </a:extLst>
            </p:cNvPr>
            <p:cNvCxnSpPr>
              <a:cxnSpLocks/>
            </p:cNvCxnSpPr>
            <p:nvPr/>
          </p:nvCxnSpPr>
          <p:spPr>
            <a:xfrm>
              <a:off x="1642977" y="2223761"/>
              <a:ext cx="225631"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5F569FC-825C-CDDF-4658-03CABE8562B3}"/>
                </a:ext>
              </a:extLst>
            </p:cNvPr>
            <p:cNvCxnSpPr>
              <a:cxnSpLocks/>
            </p:cNvCxnSpPr>
            <p:nvPr/>
          </p:nvCxnSpPr>
          <p:spPr>
            <a:xfrm>
              <a:off x="1640998" y="2447411"/>
              <a:ext cx="225631"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725C03-A176-EE87-4FE9-A2AA0310FB75}"/>
                </a:ext>
              </a:extLst>
            </p:cNvPr>
            <p:cNvCxnSpPr>
              <a:cxnSpLocks/>
            </p:cNvCxnSpPr>
            <p:nvPr/>
          </p:nvCxnSpPr>
          <p:spPr>
            <a:xfrm>
              <a:off x="1650896" y="2659189"/>
              <a:ext cx="225631"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66CE2D8-B7D3-D5F9-455E-3534A09CAA62}"/>
                </a:ext>
              </a:extLst>
            </p:cNvPr>
            <p:cNvCxnSpPr>
              <a:cxnSpLocks/>
            </p:cNvCxnSpPr>
            <p:nvPr/>
          </p:nvCxnSpPr>
          <p:spPr>
            <a:xfrm>
              <a:off x="1648918" y="2870964"/>
              <a:ext cx="225631" cy="0"/>
            </a:xfrm>
            <a:prstGeom prst="line">
              <a:avLst/>
            </a:prstGeom>
            <a:grpFill/>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F23C7C37-6E25-B9C2-C660-442C7D67A163}"/>
              </a:ext>
            </a:extLst>
          </p:cNvPr>
          <p:cNvGrpSpPr/>
          <p:nvPr/>
        </p:nvGrpSpPr>
        <p:grpSpPr>
          <a:xfrm>
            <a:off x="7660766" y="2505611"/>
            <a:ext cx="235529" cy="1083518"/>
            <a:chOff x="1640998" y="1996695"/>
            <a:chExt cx="235529" cy="1083518"/>
          </a:xfrm>
        </p:grpSpPr>
        <p:sp>
          <p:nvSpPr>
            <p:cNvPr id="52" name="Rectangle 51">
              <a:extLst>
                <a:ext uri="{FF2B5EF4-FFF2-40B4-BE49-F238E27FC236}">
                  <a16:creationId xmlns:a16="http://schemas.microsoft.com/office/drawing/2014/main" id="{C03DD72A-9E5A-3EDA-D1A4-C2F62A51A9CB}"/>
                </a:ext>
              </a:extLst>
            </p:cNvPr>
            <p:cNvSpPr/>
            <p:nvPr/>
          </p:nvSpPr>
          <p:spPr>
            <a:xfrm>
              <a:off x="1642977" y="1996695"/>
              <a:ext cx="225631" cy="1083518"/>
            </a:xfrm>
            <a:prstGeom prst="rect">
              <a:avLst/>
            </a:prstGeom>
            <a:solidFill>
              <a:schemeClr val="accent6">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8ABFDA48-A5B8-D7AF-1548-6212A314C3A4}"/>
                </a:ext>
              </a:extLst>
            </p:cNvPr>
            <p:cNvCxnSpPr>
              <a:cxnSpLocks/>
            </p:cNvCxnSpPr>
            <p:nvPr/>
          </p:nvCxnSpPr>
          <p:spPr>
            <a:xfrm>
              <a:off x="1642977" y="2223761"/>
              <a:ext cx="2256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B9BFD30-F38D-DF39-7FFF-EF95B0579083}"/>
                </a:ext>
              </a:extLst>
            </p:cNvPr>
            <p:cNvCxnSpPr>
              <a:cxnSpLocks/>
            </p:cNvCxnSpPr>
            <p:nvPr/>
          </p:nvCxnSpPr>
          <p:spPr>
            <a:xfrm>
              <a:off x="1640998" y="2447411"/>
              <a:ext cx="2256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2EB24A8-8691-1385-3915-58970FD195C3}"/>
                </a:ext>
              </a:extLst>
            </p:cNvPr>
            <p:cNvCxnSpPr>
              <a:cxnSpLocks/>
            </p:cNvCxnSpPr>
            <p:nvPr/>
          </p:nvCxnSpPr>
          <p:spPr>
            <a:xfrm>
              <a:off x="1650896" y="2659189"/>
              <a:ext cx="2256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1756F00-9CA0-0874-030F-5F09A80DC691}"/>
                </a:ext>
              </a:extLst>
            </p:cNvPr>
            <p:cNvCxnSpPr>
              <a:cxnSpLocks/>
            </p:cNvCxnSpPr>
            <p:nvPr/>
          </p:nvCxnSpPr>
          <p:spPr>
            <a:xfrm>
              <a:off x="1648918" y="2870964"/>
              <a:ext cx="225631"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5CD51271-6852-4609-6C28-3D0EB9493D95}"/>
              </a:ext>
            </a:extLst>
          </p:cNvPr>
          <p:cNvGrpSpPr/>
          <p:nvPr/>
        </p:nvGrpSpPr>
        <p:grpSpPr>
          <a:xfrm>
            <a:off x="7658788" y="3587072"/>
            <a:ext cx="235529" cy="1083518"/>
            <a:chOff x="1640998" y="1996695"/>
            <a:chExt cx="235529" cy="1083518"/>
          </a:xfrm>
          <a:solidFill>
            <a:schemeClr val="accent6">
              <a:lumMod val="60000"/>
              <a:lumOff val="40000"/>
            </a:schemeClr>
          </a:solidFill>
        </p:grpSpPr>
        <p:sp>
          <p:nvSpPr>
            <p:cNvPr id="58" name="Rectangle 57">
              <a:extLst>
                <a:ext uri="{FF2B5EF4-FFF2-40B4-BE49-F238E27FC236}">
                  <a16:creationId xmlns:a16="http://schemas.microsoft.com/office/drawing/2014/main" id="{4BAFC2C5-E4B7-2B02-C237-D4C39A0C99F6}"/>
                </a:ext>
              </a:extLst>
            </p:cNvPr>
            <p:cNvSpPr/>
            <p:nvPr/>
          </p:nvSpPr>
          <p:spPr>
            <a:xfrm>
              <a:off x="1642977" y="1996695"/>
              <a:ext cx="225631" cy="1083518"/>
            </a:xfrm>
            <a:prstGeom prst="rect">
              <a:avLst/>
            </a:prstGeom>
            <a:grp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cxnSp>
          <p:nvCxnSpPr>
            <p:cNvPr id="59" name="Straight Connector 58">
              <a:extLst>
                <a:ext uri="{FF2B5EF4-FFF2-40B4-BE49-F238E27FC236}">
                  <a16:creationId xmlns:a16="http://schemas.microsoft.com/office/drawing/2014/main" id="{95214708-C07D-FC16-841B-EEB71ADC2EC1}"/>
                </a:ext>
              </a:extLst>
            </p:cNvPr>
            <p:cNvCxnSpPr>
              <a:cxnSpLocks/>
            </p:cNvCxnSpPr>
            <p:nvPr/>
          </p:nvCxnSpPr>
          <p:spPr>
            <a:xfrm>
              <a:off x="1642977" y="2223761"/>
              <a:ext cx="225631"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7C901CD-2313-4310-9960-84E8393C7EF9}"/>
                </a:ext>
              </a:extLst>
            </p:cNvPr>
            <p:cNvCxnSpPr>
              <a:cxnSpLocks/>
            </p:cNvCxnSpPr>
            <p:nvPr/>
          </p:nvCxnSpPr>
          <p:spPr>
            <a:xfrm>
              <a:off x="1640998" y="2447411"/>
              <a:ext cx="225631"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CAF4E1B-739C-A01F-AB3C-D1698C5E3D3D}"/>
                </a:ext>
              </a:extLst>
            </p:cNvPr>
            <p:cNvCxnSpPr>
              <a:cxnSpLocks/>
            </p:cNvCxnSpPr>
            <p:nvPr/>
          </p:nvCxnSpPr>
          <p:spPr>
            <a:xfrm>
              <a:off x="1650896" y="2659189"/>
              <a:ext cx="225631"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1B8E07A-F301-5B9E-A4F8-A9D8C453941C}"/>
                </a:ext>
              </a:extLst>
            </p:cNvPr>
            <p:cNvCxnSpPr>
              <a:cxnSpLocks/>
            </p:cNvCxnSpPr>
            <p:nvPr/>
          </p:nvCxnSpPr>
          <p:spPr>
            <a:xfrm>
              <a:off x="1648918" y="2870964"/>
              <a:ext cx="225631" cy="0"/>
            </a:xfrm>
            <a:prstGeom prst="line">
              <a:avLst/>
            </a:prstGeom>
            <a:grpFill/>
          </p:spPr>
          <p:style>
            <a:lnRef idx="1">
              <a:schemeClr val="accent1"/>
            </a:lnRef>
            <a:fillRef idx="0">
              <a:schemeClr val="accent1"/>
            </a:fillRef>
            <a:effectRef idx="0">
              <a:schemeClr val="accent1"/>
            </a:effectRef>
            <a:fontRef idx="minor">
              <a:schemeClr val="tx1"/>
            </a:fontRef>
          </p:style>
        </p:cxnSp>
      </p:grpSp>
      <p:pic>
        <p:nvPicPr>
          <p:cNvPr id="64" name="Graphic 63" descr="Back outline">
            <a:extLst>
              <a:ext uri="{FF2B5EF4-FFF2-40B4-BE49-F238E27FC236}">
                <a16:creationId xmlns:a16="http://schemas.microsoft.com/office/drawing/2014/main" id="{778EC524-586B-F746-3BFB-8D299C77592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5400000">
            <a:off x="6793998" y="5013524"/>
            <a:ext cx="914400" cy="914400"/>
          </a:xfrm>
          <a:prstGeom prst="rect">
            <a:avLst/>
          </a:prstGeom>
        </p:spPr>
      </p:pic>
    </p:spTree>
    <p:extLst>
      <p:ext uri="{BB962C8B-B14F-4D97-AF65-F5344CB8AC3E}">
        <p14:creationId xmlns:p14="http://schemas.microsoft.com/office/powerpoint/2010/main" val="375556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415599" y="593367"/>
            <a:ext cx="11612611" cy="943200"/>
          </a:xfrm>
          <a:prstGeom prst="rect">
            <a:avLst/>
          </a:prstGeom>
        </p:spPr>
        <p:txBody>
          <a:bodyPr spcFirstLastPara="1" wrap="square" lIns="121900" tIns="121900" rIns="121900" bIns="121900" anchor="t" anchorCtr="0">
            <a:normAutofit fontScale="90000"/>
          </a:bodyPr>
          <a:lstStyle/>
          <a:p>
            <a:pPr>
              <a:buClr>
                <a:srgbClr val="3F3F3F"/>
              </a:buClr>
              <a:buSzPts val="4000"/>
            </a:pPr>
            <a:r>
              <a:rPr lang="en-US" sz="3200" b="1" dirty="0">
                <a:solidFill>
                  <a:srgbClr val="C00000"/>
                </a:solidFill>
                <a:latin typeface="Palatino Linotype"/>
              </a:rPr>
              <a:t>Stacking is the way to go for efficient combinations of two models.</a:t>
            </a:r>
            <a:br>
              <a:rPr lang="en-US" sz="3200" b="1" dirty="0">
                <a:solidFill>
                  <a:srgbClr val="C00000"/>
                </a:solidFill>
                <a:latin typeface="Palatino Linotype"/>
              </a:rPr>
            </a:br>
            <a:endParaRPr lang="en-US" sz="3200" b="1" dirty="0">
              <a:solidFill>
                <a:srgbClr val="C00000"/>
              </a:solidFill>
              <a:latin typeface="Palatino Linotype"/>
            </a:endParaRPr>
          </a:p>
        </p:txBody>
      </p:sp>
      <p:sp>
        <p:nvSpPr>
          <p:cNvPr id="2" name="Slide Number Placeholder 1">
            <a:extLst>
              <a:ext uri="{FF2B5EF4-FFF2-40B4-BE49-F238E27FC236}">
                <a16:creationId xmlns:a16="http://schemas.microsoft.com/office/drawing/2014/main" id="{72B34BAC-32A0-F86D-E5D7-415C50642841}"/>
              </a:ext>
            </a:extLst>
          </p:cNvPr>
          <p:cNvSpPr>
            <a:spLocks noGrp="1"/>
          </p:cNvSpPr>
          <p:nvPr>
            <p:ph type="sldNum" idx="12"/>
          </p:nvPr>
        </p:nvSpPr>
        <p:spPr/>
        <p:txBody>
          <a:bodyPr/>
          <a:lstStyle/>
          <a:p>
            <a:fld id="{00000000-1234-1234-1234-123412341234}" type="slidenum">
              <a:rPr lang="en" smtClean="0"/>
              <a:pPr/>
              <a:t>13</a:t>
            </a:fld>
            <a:endParaRPr lang="en"/>
          </a:p>
        </p:txBody>
      </p:sp>
      <p:pic>
        <p:nvPicPr>
          <p:cNvPr id="7" name="Picture 6" descr="A graph of different colored bars&#10;&#10;Description automatically generated">
            <a:extLst>
              <a:ext uri="{FF2B5EF4-FFF2-40B4-BE49-F238E27FC236}">
                <a16:creationId xmlns:a16="http://schemas.microsoft.com/office/drawing/2014/main" id="{BF6ABD80-9E05-934B-C2F2-3ECBDE31333A}"/>
              </a:ext>
            </a:extLst>
          </p:cNvPr>
          <p:cNvPicPr>
            <a:picLocks noChangeAspect="1"/>
          </p:cNvPicPr>
          <p:nvPr/>
        </p:nvPicPr>
        <p:blipFill>
          <a:blip r:embed="rId3"/>
          <a:stretch>
            <a:fillRect/>
          </a:stretch>
        </p:blipFill>
        <p:spPr>
          <a:xfrm>
            <a:off x="2524744" y="1974503"/>
            <a:ext cx="7772400" cy="4054660"/>
          </a:xfrm>
          <a:prstGeom prst="rect">
            <a:avLst/>
          </a:prstGeom>
        </p:spPr>
      </p:pic>
      <p:sp>
        <p:nvSpPr>
          <p:cNvPr id="12" name="Rectangle 11">
            <a:extLst>
              <a:ext uri="{FF2B5EF4-FFF2-40B4-BE49-F238E27FC236}">
                <a16:creationId xmlns:a16="http://schemas.microsoft.com/office/drawing/2014/main" id="{2C1EB7BF-C653-34F5-7587-00B7CB7C8A7C}"/>
              </a:ext>
            </a:extLst>
          </p:cNvPr>
          <p:cNvSpPr/>
          <p:nvPr/>
        </p:nvSpPr>
        <p:spPr>
          <a:xfrm>
            <a:off x="7588333" y="3241964"/>
            <a:ext cx="2541319" cy="1520041"/>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US" dirty="0"/>
              <a:t>Video Alone</a:t>
            </a:r>
          </a:p>
          <a:p>
            <a:r>
              <a:rPr lang="en-US" dirty="0"/>
              <a:t>Network Alone</a:t>
            </a:r>
          </a:p>
          <a:p>
            <a:r>
              <a:rPr lang="en-US" dirty="0"/>
              <a:t>Feature Fusion</a:t>
            </a:r>
          </a:p>
          <a:p>
            <a:r>
              <a:rPr lang="en-US" dirty="0"/>
              <a:t>Voting</a:t>
            </a:r>
          </a:p>
          <a:p>
            <a:r>
              <a:rPr lang="en-US" dirty="0"/>
              <a:t>Stacking</a:t>
            </a:r>
          </a:p>
        </p:txBody>
      </p:sp>
      <p:sp>
        <p:nvSpPr>
          <p:cNvPr id="3" name="Rectangle 2">
            <a:extLst>
              <a:ext uri="{FF2B5EF4-FFF2-40B4-BE49-F238E27FC236}">
                <a16:creationId xmlns:a16="http://schemas.microsoft.com/office/drawing/2014/main" id="{AD8841FB-A0B1-F380-69F3-5BAD8003AACB}"/>
              </a:ext>
            </a:extLst>
          </p:cNvPr>
          <p:cNvSpPr/>
          <p:nvPr/>
        </p:nvSpPr>
        <p:spPr>
          <a:xfrm>
            <a:off x="4306841" y="2280213"/>
            <a:ext cx="798653" cy="273215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8015BEAE-7751-E2EC-FE72-FA700B34A648}"/>
              </a:ext>
            </a:extLst>
          </p:cNvPr>
          <p:cNvSpPr/>
          <p:nvPr/>
        </p:nvSpPr>
        <p:spPr>
          <a:xfrm>
            <a:off x="5907771" y="2280213"/>
            <a:ext cx="798653" cy="273215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DDDB65E7-7DBD-A010-5D98-9F560FF57BE4}"/>
              </a:ext>
            </a:extLst>
          </p:cNvPr>
          <p:cNvSpPr/>
          <p:nvPr/>
        </p:nvSpPr>
        <p:spPr>
          <a:xfrm>
            <a:off x="7063358" y="3832034"/>
            <a:ext cx="2069067" cy="929972"/>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BC18D168-A884-B449-5B25-AF072BE96DDC}"/>
              </a:ext>
            </a:extLst>
          </p:cNvPr>
          <p:cNvSpPr txBox="1"/>
          <p:nvPr/>
        </p:nvSpPr>
        <p:spPr>
          <a:xfrm>
            <a:off x="5338678" y="2056187"/>
            <a:ext cx="2953053" cy="369332"/>
          </a:xfrm>
          <a:prstGeom prst="rect">
            <a:avLst/>
          </a:prstGeom>
          <a:noFill/>
        </p:spPr>
        <p:txBody>
          <a:bodyPr wrap="none" rtlCol="0">
            <a:spAutoFit/>
          </a:bodyPr>
          <a:lstStyle/>
          <a:p>
            <a:r>
              <a:rPr lang="en-US" dirty="0">
                <a:solidFill>
                  <a:srgbClr val="C00000"/>
                </a:solidFill>
                <a:latin typeface="Palatino Linotype" panose="02040502050505030304" pitchFamily="18" charset="0"/>
              </a:rPr>
              <a:t>87% less paired collections</a:t>
            </a:r>
            <a:r>
              <a:rPr lang="en-US" dirty="0"/>
              <a:t> </a:t>
            </a:r>
          </a:p>
        </p:txBody>
      </p:sp>
      <p:pic>
        <p:nvPicPr>
          <p:cNvPr id="10" name="Graphic 9" descr="Back outline">
            <a:extLst>
              <a:ext uri="{FF2B5EF4-FFF2-40B4-BE49-F238E27FC236}">
                <a16:creationId xmlns:a16="http://schemas.microsoft.com/office/drawing/2014/main" id="{7CB222DC-D25F-A612-9311-3372D833B6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4357918">
            <a:off x="5976054" y="2262195"/>
            <a:ext cx="869778" cy="8697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0" nodeType="clickEffect">
                                  <p:stCondLst>
                                    <p:cond delay="0"/>
                                  </p:stCondLst>
                                  <p:childTnLst>
                                    <p:animEffect transition="out" filter="blinds(horizontal)">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3" presetClass="exit" presetSubtype="10" fill="hold" grpId="0" nodeType="withEffect">
                                  <p:stCondLst>
                                    <p:cond delay="0"/>
                                  </p:stCondLst>
                                  <p:childTnLst>
                                    <p:animEffect transition="out" filter="blinds(horizontal)">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3" presetClass="exit" presetSubtype="10" fill="hold" grpId="0" nodeType="withEffect">
                                  <p:stCondLst>
                                    <p:cond delay="0"/>
                                  </p:stCondLst>
                                  <p:childTnLst>
                                    <p:animEffect transition="out" filter="blinds(horizontal)">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P spid="4" grpId="0" animBg="1"/>
      <p:bldP spid="5"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50" name="Diamond 49">
            <a:extLst>
              <a:ext uri="{FF2B5EF4-FFF2-40B4-BE49-F238E27FC236}">
                <a16:creationId xmlns:a16="http://schemas.microsoft.com/office/drawing/2014/main" id="{02CF5E75-70A1-FB50-B738-805ADA5AD5EA}"/>
              </a:ext>
            </a:extLst>
          </p:cNvPr>
          <p:cNvSpPr/>
          <p:nvPr/>
        </p:nvSpPr>
        <p:spPr>
          <a:xfrm>
            <a:off x="1778709" y="3581486"/>
            <a:ext cx="291899" cy="279964"/>
          </a:xfrm>
          <a:prstGeom prst="diamond">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iamond 47">
            <a:extLst>
              <a:ext uri="{FF2B5EF4-FFF2-40B4-BE49-F238E27FC236}">
                <a16:creationId xmlns:a16="http://schemas.microsoft.com/office/drawing/2014/main" id="{D085C852-8B40-CFFE-70A2-FB633883788A}"/>
              </a:ext>
            </a:extLst>
          </p:cNvPr>
          <p:cNvSpPr/>
          <p:nvPr/>
        </p:nvSpPr>
        <p:spPr>
          <a:xfrm>
            <a:off x="1453177" y="3577946"/>
            <a:ext cx="291899" cy="279964"/>
          </a:xfrm>
          <a:prstGeom prst="diamon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Google Shape;111;p19"/>
          <p:cNvSpPr txBox="1">
            <a:spLocks noGrp="1"/>
          </p:cNvSpPr>
          <p:nvPr>
            <p:ph type="title"/>
          </p:nvPr>
        </p:nvSpPr>
        <p:spPr>
          <a:xfrm>
            <a:off x="415599" y="593367"/>
            <a:ext cx="10390945" cy="943200"/>
          </a:xfrm>
          <a:prstGeom prst="rect">
            <a:avLst/>
          </a:prstGeom>
        </p:spPr>
        <p:txBody>
          <a:bodyPr spcFirstLastPara="1" wrap="square" lIns="121900" tIns="121900" rIns="121900" bIns="121900" anchor="t" anchorCtr="0">
            <a:normAutofit fontScale="90000"/>
          </a:bodyPr>
          <a:lstStyle/>
          <a:p>
            <a:pPr>
              <a:buClr>
                <a:srgbClr val="3F3F3F"/>
              </a:buClr>
              <a:buSzPts val="4000"/>
            </a:pPr>
            <a:r>
              <a:rPr lang="en-US" sz="3600" b="1" dirty="0">
                <a:solidFill>
                  <a:srgbClr val="C00000"/>
                </a:solidFill>
                <a:latin typeface="Palatino Linotype"/>
              </a:rPr>
              <a:t>How to collect the least possible paired observations?</a:t>
            </a:r>
            <a:br>
              <a:rPr lang="en-US" sz="3600" b="1" dirty="0">
                <a:solidFill>
                  <a:srgbClr val="C00000"/>
                </a:solidFill>
                <a:latin typeface="Palatino Linotype"/>
              </a:rPr>
            </a:br>
            <a:r>
              <a:rPr lang="en-US" sz="3600" b="1" dirty="0">
                <a:solidFill>
                  <a:srgbClr val="C00000"/>
                </a:solidFill>
                <a:latin typeface="Palatino Linotype"/>
              </a:rPr>
              <a:t>Use AMIR!</a:t>
            </a:r>
            <a:br>
              <a:rPr lang="en-US" sz="3600" b="1" dirty="0">
                <a:solidFill>
                  <a:srgbClr val="C00000"/>
                </a:solidFill>
                <a:latin typeface="Palatino Linotype"/>
              </a:rPr>
            </a:br>
            <a:endParaRPr lang="en-US" sz="3600" b="1" dirty="0">
              <a:solidFill>
                <a:srgbClr val="C00000"/>
              </a:solidFill>
              <a:latin typeface="Palatino Linotype"/>
            </a:endParaRPr>
          </a:p>
        </p:txBody>
      </p:sp>
      <p:sp>
        <p:nvSpPr>
          <p:cNvPr id="112" name="Google Shape;112;p19"/>
          <p:cNvSpPr txBox="1">
            <a:spLocks noGrp="1"/>
          </p:cNvSpPr>
          <p:nvPr>
            <p:ph type="body" idx="1"/>
          </p:nvPr>
        </p:nvSpPr>
        <p:spPr>
          <a:xfrm>
            <a:off x="415600" y="1289785"/>
            <a:ext cx="11360800" cy="5452637"/>
          </a:xfrm>
          <a:prstGeom prst="rect">
            <a:avLst/>
          </a:prstGeom>
        </p:spPr>
        <p:txBody>
          <a:bodyPr spcFirstLastPara="1" wrap="square" lIns="121900" tIns="121900" rIns="121900" bIns="121900" anchor="t" anchorCtr="0">
            <a:normAutofit/>
          </a:bodyPr>
          <a:lstStyle/>
          <a:p>
            <a:pPr marL="0" indent="0">
              <a:buNone/>
            </a:pPr>
            <a:endParaRPr dirty="0"/>
          </a:p>
          <a:p>
            <a:pPr marL="457200" indent="-457200">
              <a:lnSpc>
                <a:spcPct val="80000"/>
              </a:lnSpc>
              <a:buClr>
                <a:schemeClr val="dk1"/>
              </a:buClr>
              <a:buSzPts val="2800"/>
              <a:buFont typeface="Wingdings" pitchFamily="2" charset="2"/>
              <a:buChar char="Ø"/>
            </a:pPr>
            <a:r>
              <a:rPr lang="en-US" sz="2600" dirty="0">
                <a:solidFill>
                  <a:schemeClr val="dk1"/>
                </a:solidFill>
                <a:latin typeface="Palatino Linotype"/>
              </a:rPr>
              <a:t>Idea: paired collections are most valuable in classes where both models are uncertain about their predictions.</a:t>
            </a:r>
          </a:p>
          <a:p>
            <a:pPr marL="457200" indent="-457200">
              <a:lnSpc>
                <a:spcPct val="80000"/>
              </a:lnSpc>
              <a:buClr>
                <a:schemeClr val="dk1"/>
              </a:buClr>
              <a:buSzPts val="2800"/>
              <a:buFont typeface="Wingdings" pitchFamily="2" charset="2"/>
              <a:buChar char="Ø"/>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p:txBody>
      </p:sp>
      <p:sp>
        <p:nvSpPr>
          <p:cNvPr id="2" name="Slide Number Placeholder 1">
            <a:extLst>
              <a:ext uri="{FF2B5EF4-FFF2-40B4-BE49-F238E27FC236}">
                <a16:creationId xmlns:a16="http://schemas.microsoft.com/office/drawing/2014/main" id="{515FDF12-A67E-A4E8-BBD5-16E39DB0CD94}"/>
              </a:ext>
            </a:extLst>
          </p:cNvPr>
          <p:cNvSpPr>
            <a:spLocks noGrp="1"/>
          </p:cNvSpPr>
          <p:nvPr>
            <p:ph type="sldNum" idx="12"/>
          </p:nvPr>
        </p:nvSpPr>
        <p:spPr/>
        <p:txBody>
          <a:bodyPr/>
          <a:lstStyle/>
          <a:p>
            <a:fld id="{00000000-1234-1234-1234-123412341234}" type="slidenum">
              <a:rPr lang="en" smtClean="0"/>
              <a:pPr/>
              <a:t>14</a:t>
            </a:fld>
            <a:endParaRPr lang="en"/>
          </a:p>
        </p:txBody>
      </p:sp>
      <p:pic>
        <p:nvPicPr>
          <p:cNvPr id="3" name="Graphic 2" descr="Video camera with solid fill">
            <a:extLst>
              <a:ext uri="{FF2B5EF4-FFF2-40B4-BE49-F238E27FC236}">
                <a16:creationId xmlns:a16="http://schemas.microsoft.com/office/drawing/2014/main" id="{0FEAFA72-E8AB-2E7D-A02F-B4D38B7C4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2473" y="2685610"/>
            <a:ext cx="1079799" cy="948316"/>
          </a:xfrm>
          <a:prstGeom prst="rect">
            <a:avLst/>
          </a:prstGeom>
        </p:spPr>
      </p:pic>
      <p:sp>
        <p:nvSpPr>
          <p:cNvPr id="4" name="TextBox 3">
            <a:extLst>
              <a:ext uri="{FF2B5EF4-FFF2-40B4-BE49-F238E27FC236}">
                <a16:creationId xmlns:a16="http://schemas.microsoft.com/office/drawing/2014/main" id="{47CA7300-4917-4F80-3472-E684E48CC8A2}"/>
              </a:ext>
            </a:extLst>
          </p:cNvPr>
          <p:cNvSpPr txBox="1"/>
          <p:nvPr/>
        </p:nvSpPr>
        <p:spPr>
          <a:xfrm>
            <a:off x="2782653" y="3690358"/>
            <a:ext cx="2824442" cy="369332"/>
          </a:xfrm>
          <a:prstGeom prst="rect">
            <a:avLst/>
          </a:prstGeom>
          <a:noFill/>
        </p:spPr>
        <p:txBody>
          <a:bodyPr wrap="square" rtlCol="0">
            <a:spAutoFit/>
          </a:bodyPr>
          <a:lstStyle/>
          <a:p>
            <a:r>
              <a:rPr lang="en-US" dirty="0">
                <a:latin typeface="Palatino Linotype" panose="02040502050505030304" pitchFamily="18" charset="0"/>
              </a:rPr>
              <a:t>Pretrained Video Model</a:t>
            </a:r>
          </a:p>
        </p:txBody>
      </p:sp>
      <p:pic>
        <p:nvPicPr>
          <p:cNvPr id="5" name="Graphic 4" descr="Network with solid fill">
            <a:extLst>
              <a:ext uri="{FF2B5EF4-FFF2-40B4-BE49-F238E27FC236}">
                <a16:creationId xmlns:a16="http://schemas.microsoft.com/office/drawing/2014/main" id="{7FE333BF-2DAF-8061-72A2-F2C1D89BFF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2473" y="4713244"/>
            <a:ext cx="1079799" cy="948316"/>
          </a:xfrm>
          <a:prstGeom prst="rect">
            <a:avLst/>
          </a:prstGeom>
        </p:spPr>
      </p:pic>
      <p:sp>
        <p:nvSpPr>
          <p:cNvPr id="6" name="TextBox 5">
            <a:extLst>
              <a:ext uri="{FF2B5EF4-FFF2-40B4-BE49-F238E27FC236}">
                <a16:creationId xmlns:a16="http://schemas.microsoft.com/office/drawing/2014/main" id="{0EACEFE4-430D-F89E-1189-1F593D25B0E6}"/>
              </a:ext>
            </a:extLst>
          </p:cNvPr>
          <p:cNvSpPr txBox="1"/>
          <p:nvPr/>
        </p:nvSpPr>
        <p:spPr>
          <a:xfrm>
            <a:off x="2894014" y="5884204"/>
            <a:ext cx="2707560" cy="369332"/>
          </a:xfrm>
          <a:prstGeom prst="rect">
            <a:avLst/>
          </a:prstGeom>
          <a:noFill/>
        </p:spPr>
        <p:txBody>
          <a:bodyPr wrap="square" rtlCol="0">
            <a:spAutoFit/>
          </a:bodyPr>
          <a:lstStyle/>
          <a:p>
            <a:r>
              <a:rPr lang="en-US" dirty="0">
                <a:latin typeface="Palatino Linotype" panose="02040502050505030304" pitchFamily="18" charset="0"/>
              </a:rPr>
              <a:t>Network Traffic Model</a:t>
            </a:r>
          </a:p>
        </p:txBody>
      </p:sp>
      <p:sp>
        <p:nvSpPr>
          <p:cNvPr id="7" name="TextBox 6">
            <a:extLst>
              <a:ext uri="{FF2B5EF4-FFF2-40B4-BE49-F238E27FC236}">
                <a16:creationId xmlns:a16="http://schemas.microsoft.com/office/drawing/2014/main" id="{82B4E12D-0990-BB3A-2E54-62D1BB258407}"/>
              </a:ext>
            </a:extLst>
          </p:cNvPr>
          <p:cNvSpPr txBox="1"/>
          <p:nvPr/>
        </p:nvSpPr>
        <p:spPr>
          <a:xfrm>
            <a:off x="6117643" y="3766026"/>
            <a:ext cx="1457617" cy="369332"/>
          </a:xfrm>
          <a:prstGeom prst="rect">
            <a:avLst/>
          </a:prstGeom>
          <a:noFill/>
        </p:spPr>
        <p:txBody>
          <a:bodyPr wrap="square" rtlCol="0">
            <a:spAutoFit/>
          </a:bodyPr>
          <a:lstStyle/>
          <a:p>
            <a:r>
              <a:rPr lang="en-US" dirty="0">
                <a:latin typeface="Palatino Linotype" panose="02040502050505030304" pitchFamily="18" charset="0"/>
              </a:rPr>
              <a:t>Output Vid</a:t>
            </a:r>
          </a:p>
        </p:txBody>
      </p:sp>
      <p:sp>
        <p:nvSpPr>
          <p:cNvPr id="8" name="TextBox 7">
            <a:extLst>
              <a:ext uri="{FF2B5EF4-FFF2-40B4-BE49-F238E27FC236}">
                <a16:creationId xmlns:a16="http://schemas.microsoft.com/office/drawing/2014/main" id="{6530B2BA-1271-75F0-91B3-DB9029C71497}"/>
              </a:ext>
            </a:extLst>
          </p:cNvPr>
          <p:cNvSpPr txBox="1"/>
          <p:nvPr/>
        </p:nvSpPr>
        <p:spPr>
          <a:xfrm>
            <a:off x="6118984" y="5729744"/>
            <a:ext cx="1466590" cy="369332"/>
          </a:xfrm>
          <a:prstGeom prst="rect">
            <a:avLst/>
          </a:prstGeom>
          <a:noFill/>
        </p:spPr>
        <p:txBody>
          <a:bodyPr wrap="square" rtlCol="0">
            <a:spAutoFit/>
          </a:bodyPr>
          <a:lstStyle/>
          <a:p>
            <a:r>
              <a:rPr lang="en-US" dirty="0">
                <a:latin typeface="Palatino Linotype" panose="02040502050505030304" pitchFamily="18" charset="0"/>
              </a:rPr>
              <a:t>Output Net</a:t>
            </a:r>
          </a:p>
        </p:txBody>
      </p:sp>
      <p:pic>
        <p:nvPicPr>
          <p:cNvPr id="9" name="Graphic 8" descr="Shuffle outline">
            <a:extLst>
              <a:ext uri="{FF2B5EF4-FFF2-40B4-BE49-F238E27FC236}">
                <a16:creationId xmlns:a16="http://schemas.microsoft.com/office/drawing/2014/main" id="{F4A0056B-F162-17B0-A11B-07BAD81E20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78029" y="4059690"/>
            <a:ext cx="770433" cy="676620"/>
          </a:xfrm>
          <a:prstGeom prst="rect">
            <a:avLst/>
          </a:prstGeom>
        </p:spPr>
      </p:pic>
      <p:pic>
        <p:nvPicPr>
          <p:cNvPr id="10" name="Graphic 9" descr="Arrow Right outline">
            <a:extLst>
              <a:ext uri="{FF2B5EF4-FFF2-40B4-BE49-F238E27FC236}">
                <a16:creationId xmlns:a16="http://schemas.microsoft.com/office/drawing/2014/main" id="{B47D257B-26D3-CCC0-7CB2-FA09D75A652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24478" y="3050291"/>
            <a:ext cx="914400" cy="604413"/>
          </a:xfrm>
          <a:prstGeom prst="rect">
            <a:avLst/>
          </a:prstGeom>
        </p:spPr>
      </p:pic>
      <p:pic>
        <p:nvPicPr>
          <p:cNvPr id="11" name="Graphic 10" descr="Arrow Right outline">
            <a:extLst>
              <a:ext uri="{FF2B5EF4-FFF2-40B4-BE49-F238E27FC236}">
                <a16:creationId xmlns:a16="http://schemas.microsoft.com/office/drawing/2014/main" id="{DF4A7719-5C3A-5EE9-9971-5643C9A1B71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05460" y="4961502"/>
            <a:ext cx="914400" cy="604413"/>
          </a:xfrm>
          <a:prstGeom prst="rect">
            <a:avLst/>
          </a:prstGeom>
        </p:spPr>
      </p:pic>
      <p:pic>
        <p:nvPicPr>
          <p:cNvPr id="18" name="Graphic 17" descr="Walk outline">
            <a:extLst>
              <a:ext uri="{FF2B5EF4-FFF2-40B4-BE49-F238E27FC236}">
                <a16:creationId xmlns:a16="http://schemas.microsoft.com/office/drawing/2014/main" id="{D4093D39-E9B2-77AB-390F-8A5CC732626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24518" y="4823364"/>
            <a:ext cx="914400" cy="914400"/>
          </a:xfrm>
          <a:prstGeom prst="rect">
            <a:avLst/>
          </a:prstGeom>
        </p:spPr>
      </p:pic>
      <p:pic>
        <p:nvPicPr>
          <p:cNvPr id="19" name="Graphic 18" descr="Walk outline">
            <a:extLst>
              <a:ext uri="{FF2B5EF4-FFF2-40B4-BE49-F238E27FC236}">
                <a16:creationId xmlns:a16="http://schemas.microsoft.com/office/drawing/2014/main" id="{79FB47EA-8965-5CE6-9B5A-D7176FDA68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58161" y="2882923"/>
            <a:ext cx="914400" cy="914400"/>
          </a:xfrm>
          <a:prstGeom prst="rect">
            <a:avLst/>
          </a:prstGeom>
        </p:spPr>
      </p:pic>
      <p:pic>
        <p:nvPicPr>
          <p:cNvPr id="39" name="Graphic 38" descr="Database with solid fill">
            <a:extLst>
              <a:ext uri="{FF2B5EF4-FFF2-40B4-BE49-F238E27FC236}">
                <a16:creationId xmlns:a16="http://schemas.microsoft.com/office/drawing/2014/main" id="{A2BBA31B-46F8-79FE-5A95-9184D25578F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96871" y="3987168"/>
            <a:ext cx="914400" cy="914400"/>
          </a:xfrm>
          <a:prstGeom prst="rect">
            <a:avLst/>
          </a:prstGeom>
        </p:spPr>
      </p:pic>
      <p:sp>
        <p:nvSpPr>
          <p:cNvPr id="40" name="TextBox 39">
            <a:extLst>
              <a:ext uri="{FF2B5EF4-FFF2-40B4-BE49-F238E27FC236}">
                <a16:creationId xmlns:a16="http://schemas.microsoft.com/office/drawing/2014/main" id="{DD87C2D6-2F4E-2503-6A27-FB096F50B7F0}"/>
              </a:ext>
            </a:extLst>
          </p:cNvPr>
          <p:cNvSpPr txBox="1"/>
          <p:nvPr/>
        </p:nvSpPr>
        <p:spPr>
          <a:xfrm>
            <a:off x="577466" y="4885494"/>
            <a:ext cx="2353209" cy="646331"/>
          </a:xfrm>
          <a:prstGeom prst="rect">
            <a:avLst/>
          </a:prstGeom>
          <a:noFill/>
        </p:spPr>
        <p:txBody>
          <a:bodyPr wrap="square" rtlCol="0">
            <a:spAutoFit/>
          </a:bodyPr>
          <a:lstStyle/>
          <a:p>
            <a:pPr algn="ctr"/>
            <a:r>
              <a:rPr lang="en-US" dirty="0">
                <a:latin typeface="Palatino Linotype" panose="02040502050505030304" pitchFamily="18" charset="0"/>
              </a:rPr>
              <a:t>Validation Pairs from </a:t>
            </a:r>
          </a:p>
          <a:p>
            <a:pPr algn="ctr"/>
            <a:r>
              <a:rPr lang="en-US" dirty="0">
                <a:latin typeface="Palatino Linotype" panose="02040502050505030304" pitchFamily="18" charset="0"/>
              </a:rPr>
              <a:t>ANY Environment</a:t>
            </a:r>
          </a:p>
        </p:txBody>
      </p:sp>
      <p:pic>
        <p:nvPicPr>
          <p:cNvPr id="41" name="Graphic 40" descr="Shuffle outline">
            <a:extLst>
              <a:ext uri="{FF2B5EF4-FFF2-40B4-BE49-F238E27FC236}">
                <a16:creationId xmlns:a16="http://schemas.microsoft.com/office/drawing/2014/main" id="{5305C086-8AA8-FC2A-DBC6-B01713C133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68238" y="4059690"/>
            <a:ext cx="770433" cy="676620"/>
          </a:xfrm>
          <a:prstGeom prst="rect">
            <a:avLst/>
          </a:prstGeom>
        </p:spPr>
      </p:pic>
      <p:sp>
        <p:nvSpPr>
          <p:cNvPr id="44" name="Rectangle 43">
            <a:extLst>
              <a:ext uri="{FF2B5EF4-FFF2-40B4-BE49-F238E27FC236}">
                <a16:creationId xmlns:a16="http://schemas.microsoft.com/office/drawing/2014/main" id="{AD651849-999D-3578-99DB-D01835FBFD6C}"/>
              </a:ext>
            </a:extLst>
          </p:cNvPr>
          <p:cNvSpPr/>
          <p:nvPr/>
        </p:nvSpPr>
        <p:spPr>
          <a:xfrm>
            <a:off x="7135250" y="3268812"/>
            <a:ext cx="516467" cy="36511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0.4</a:t>
            </a:r>
          </a:p>
        </p:txBody>
      </p:sp>
      <p:sp>
        <p:nvSpPr>
          <p:cNvPr id="49" name="Rectangle 48">
            <a:extLst>
              <a:ext uri="{FF2B5EF4-FFF2-40B4-BE49-F238E27FC236}">
                <a16:creationId xmlns:a16="http://schemas.microsoft.com/office/drawing/2014/main" id="{9D94D066-360A-F511-D577-A3F5F3291804}"/>
              </a:ext>
            </a:extLst>
          </p:cNvPr>
          <p:cNvSpPr/>
          <p:nvPr/>
        </p:nvSpPr>
        <p:spPr>
          <a:xfrm>
            <a:off x="7152008" y="5195628"/>
            <a:ext cx="489424" cy="37668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0.6</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9733EF3-4827-3FFB-B44B-D25417F67077}"/>
                  </a:ext>
                </a:extLst>
              </p:cNvPr>
              <p:cNvSpPr txBox="1"/>
              <p:nvPr/>
            </p:nvSpPr>
            <p:spPr>
              <a:xfrm>
                <a:off x="1503306" y="3167831"/>
                <a:ext cx="5589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1</m:t>
                          </m:r>
                        </m:sup>
                      </m:sSup>
                    </m:oMath>
                  </m:oMathPara>
                </a14:m>
                <a:endParaRPr lang="en-US" dirty="0">
                  <a:latin typeface="Palatino Linotype" panose="02040502050505030304" pitchFamily="18" charset="0"/>
                </a:endParaRPr>
              </a:p>
            </p:txBody>
          </p:sp>
        </mc:Choice>
        <mc:Fallback xmlns="">
          <p:sp>
            <p:nvSpPr>
              <p:cNvPr id="51" name="TextBox 50">
                <a:extLst>
                  <a:ext uri="{FF2B5EF4-FFF2-40B4-BE49-F238E27FC236}">
                    <a16:creationId xmlns:a16="http://schemas.microsoft.com/office/drawing/2014/main" id="{B9733EF3-4827-3FFB-B44B-D25417F67077}"/>
                  </a:ext>
                </a:extLst>
              </p:cNvPr>
              <p:cNvSpPr txBox="1">
                <a:spLocks noRot="1" noChangeAspect="1" noMove="1" noResize="1" noEditPoints="1" noAdjustHandles="1" noChangeArrowheads="1" noChangeShapeType="1" noTextEdit="1"/>
              </p:cNvSpPr>
              <p:nvPr/>
            </p:nvSpPr>
            <p:spPr>
              <a:xfrm>
                <a:off x="1503306" y="3167831"/>
                <a:ext cx="558937"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DC15045-F2A9-61C3-AEA6-FDF8AE066E2C}"/>
                  </a:ext>
                </a:extLst>
              </p:cNvPr>
              <p:cNvSpPr txBox="1"/>
              <p:nvPr/>
            </p:nvSpPr>
            <p:spPr>
              <a:xfrm>
                <a:off x="6844413" y="2839931"/>
                <a:ext cx="807304" cy="3837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𝑉</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𝑣𝑖𝑑</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oMath>
                  </m:oMathPara>
                </a14:m>
                <a:endParaRPr lang="en-US" b="0" dirty="0">
                  <a:latin typeface="Palatino Linotype" panose="02040502050505030304" pitchFamily="18" charset="0"/>
                </a:endParaRPr>
              </a:p>
            </p:txBody>
          </p:sp>
        </mc:Choice>
        <mc:Fallback xmlns="">
          <p:sp>
            <p:nvSpPr>
              <p:cNvPr id="52" name="TextBox 51">
                <a:extLst>
                  <a:ext uri="{FF2B5EF4-FFF2-40B4-BE49-F238E27FC236}">
                    <a16:creationId xmlns:a16="http://schemas.microsoft.com/office/drawing/2014/main" id="{3DC15045-F2A9-61C3-AEA6-FDF8AE066E2C}"/>
                  </a:ext>
                </a:extLst>
              </p:cNvPr>
              <p:cNvSpPr txBox="1">
                <a:spLocks noRot="1" noChangeAspect="1" noMove="1" noResize="1" noEditPoints="1" noAdjustHandles="1" noChangeArrowheads="1" noChangeShapeType="1" noTextEdit="1"/>
              </p:cNvSpPr>
              <p:nvPr/>
            </p:nvSpPr>
            <p:spPr>
              <a:xfrm>
                <a:off x="6844413" y="2839931"/>
                <a:ext cx="807304" cy="383759"/>
              </a:xfrm>
              <a:prstGeom prst="rect">
                <a:avLst/>
              </a:prstGeom>
              <a:blipFill>
                <a:blip r:embed="rId16"/>
                <a:stretch>
                  <a:fillRect r="-31250"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1195D09-A2AF-22E5-4BE7-AD128603082E}"/>
                  </a:ext>
                </a:extLst>
              </p:cNvPr>
              <p:cNvSpPr txBox="1"/>
              <p:nvPr/>
            </p:nvSpPr>
            <p:spPr>
              <a:xfrm>
                <a:off x="6834128" y="4754654"/>
                <a:ext cx="8073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𝑛𝑒𝑡</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oMath>
                  </m:oMathPara>
                </a14:m>
                <a:endParaRPr lang="en-US" b="0" dirty="0">
                  <a:latin typeface="Palatino Linotype" panose="02040502050505030304" pitchFamily="18" charset="0"/>
                </a:endParaRPr>
              </a:p>
            </p:txBody>
          </p:sp>
        </mc:Choice>
        <mc:Fallback xmlns="">
          <p:sp>
            <p:nvSpPr>
              <p:cNvPr id="54" name="TextBox 53">
                <a:extLst>
                  <a:ext uri="{FF2B5EF4-FFF2-40B4-BE49-F238E27FC236}">
                    <a16:creationId xmlns:a16="http://schemas.microsoft.com/office/drawing/2014/main" id="{B1195D09-A2AF-22E5-4BE7-AD128603082E}"/>
                  </a:ext>
                </a:extLst>
              </p:cNvPr>
              <p:cNvSpPr txBox="1">
                <a:spLocks noRot="1" noChangeAspect="1" noMove="1" noResize="1" noEditPoints="1" noAdjustHandles="1" noChangeArrowheads="1" noChangeShapeType="1" noTextEdit="1"/>
              </p:cNvSpPr>
              <p:nvPr/>
            </p:nvSpPr>
            <p:spPr>
              <a:xfrm>
                <a:off x="6834128" y="4754654"/>
                <a:ext cx="807304" cy="369332"/>
              </a:xfrm>
              <a:prstGeom prst="rect">
                <a:avLst/>
              </a:prstGeom>
              <a:blipFill>
                <a:blip r:embed="rId17"/>
                <a:stretch>
                  <a:fillRect r="-34375" b="-13333"/>
                </a:stretch>
              </a:blipFill>
            </p:spPr>
            <p:txBody>
              <a:bodyPr/>
              <a:lstStyle/>
              <a:p>
                <a:r>
                  <a:rPr lang="en-US">
                    <a:noFill/>
                  </a:rPr>
                  <a:t> </a:t>
                </a:r>
              </a:p>
            </p:txBody>
          </p:sp>
        </mc:Fallback>
      </mc:AlternateContent>
      <p:sp>
        <p:nvSpPr>
          <p:cNvPr id="59" name="Rectangle 58">
            <a:extLst>
              <a:ext uri="{FF2B5EF4-FFF2-40B4-BE49-F238E27FC236}">
                <a16:creationId xmlns:a16="http://schemas.microsoft.com/office/drawing/2014/main" id="{9244B414-A421-02AA-874C-C8EA40CDCDDD}"/>
              </a:ext>
            </a:extLst>
          </p:cNvPr>
          <p:cNvSpPr/>
          <p:nvPr/>
        </p:nvSpPr>
        <p:spPr>
          <a:xfrm>
            <a:off x="8456037" y="3960301"/>
            <a:ext cx="516467" cy="36511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0.5</a:t>
            </a:r>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1963E2E-FCA1-477A-A306-77B68D438DAC}"/>
                  </a:ext>
                </a:extLst>
              </p:cNvPr>
              <p:cNvSpPr txBox="1"/>
              <p:nvPr/>
            </p:nvSpPr>
            <p:spPr>
              <a:xfrm>
                <a:off x="8297528" y="3589084"/>
                <a:ext cx="8073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oMath>
                  </m:oMathPara>
                </a14:m>
                <a:endParaRPr lang="en-US" b="0" dirty="0">
                  <a:latin typeface="Palatino Linotype" panose="02040502050505030304" pitchFamily="18" charset="0"/>
                </a:endParaRPr>
              </a:p>
            </p:txBody>
          </p:sp>
        </mc:Choice>
        <mc:Fallback xmlns="">
          <p:sp>
            <p:nvSpPr>
              <p:cNvPr id="63" name="TextBox 62">
                <a:extLst>
                  <a:ext uri="{FF2B5EF4-FFF2-40B4-BE49-F238E27FC236}">
                    <a16:creationId xmlns:a16="http://schemas.microsoft.com/office/drawing/2014/main" id="{11963E2E-FCA1-477A-A306-77B68D438DAC}"/>
                  </a:ext>
                </a:extLst>
              </p:cNvPr>
              <p:cNvSpPr txBox="1">
                <a:spLocks noRot="1" noChangeAspect="1" noMove="1" noResize="1" noEditPoints="1" noAdjustHandles="1" noChangeArrowheads="1" noChangeShapeType="1" noTextEdit="1"/>
              </p:cNvSpPr>
              <p:nvPr/>
            </p:nvSpPr>
            <p:spPr>
              <a:xfrm>
                <a:off x="8297528" y="3589084"/>
                <a:ext cx="807304" cy="369332"/>
              </a:xfrm>
              <a:prstGeom prst="rect">
                <a:avLst/>
              </a:prstGeom>
              <a:blipFill>
                <a:blip r:embed="rId18"/>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12">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3"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0" nodeType="clickEffect">
                                  <p:stCondLst>
                                    <p:cond delay="0"/>
                                  </p:stCondLst>
                                  <p:childTnLst>
                                    <p:animMotion origin="layout" path="M 0 0 L 0.20781 -0.14005 L 0.42526 -0.13681 L 0.47565 -0.04398 " pathEditMode="relative" ptsTypes="AAAA">
                                      <p:cBhvr>
                                        <p:cTn id="50" dur="2000" fill="hold"/>
                                        <p:tgtEl>
                                          <p:spTgt spid="48"/>
                                        </p:tgtEl>
                                        <p:attrNameLst>
                                          <p:attrName>ppt_x</p:attrName>
                                          <p:attrName>ppt_y</p:attrName>
                                        </p:attrNameLst>
                                      </p:cBhvr>
                                    </p:animMotion>
                                  </p:childTnLst>
                                </p:cTn>
                              </p:par>
                              <p:par>
                                <p:cTn id="51" presetID="0" presetClass="path" presetSubtype="0" accel="50000" decel="50000" fill="hold" grpId="0" nodeType="withEffect">
                                  <p:stCondLst>
                                    <p:cond delay="0"/>
                                  </p:stCondLst>
                                  <p:childTnLst>
                                    <p:animMotion origin="layout" path="M 0 0 L 0.17656 0.13495 L 0.39766 0.13657 L 0.45091 0.24143 " pathEditMode="relative" ptsTypes="AAAA">
                                      <p:cBhvr>
                                        <p:cTn id="52" dur="2000" fill="hold"/>
                                        <p:tgtEl>
                                          <p:spTgt spid="50"/>
                                        </p:tgtEl>
                                        <p:attrNameLst>
                                          <p:attrName>ppt_x</p:attrName>
                                          <p:attrName>ppt_y</p:attrName>
                                        </p:attrNameLst>
                                      </p:cBhvr>
                                    </p:animMotion>
                                  </p:childTnLst>
                                </p:cTn>
                              </p:par>
                            </p:childTnLst>
                          </p:cTn>
                        </p:par>
                        <p:par>
                          <p:cTn id="53" fill="hold">
                            <p:stCondLst>
                              <p:cond delay="2000"/>
                            </p:stCondLst>
                            <p:childTnLst>
                              <p:par>
                                <p:cTn id="54" presetID="3" presetClass="exit" presetSubtype="10" fill="hold" grpId="1" nodeType="afterEffect">
                                  <p:stCondLst>
                                    <p:cond delay="0"/>
                                  </p:stCondLst>
                                  <p:childTnLst>
                                    <p:animEffect transition="out" filter="blinds(horizontal)">
                                      <p:cBhvr>
                                        <p:cTn id="55" dur="500"/>
                                        <p:tgtEl>
                                          <p:spTgt spid="51"/>
                                        </p:tgtEl>
                                      </p:cBhvr>
                                    </p:animEffect>
                                    <p:set>
                                      <p:cBhvr>
                                        <p:cTn id="56" dur="1" fill="hold">
                                          <p:stCondLst>
                                            <p:cond delay="499"/>
                                          </p:stCondLst>
                                        </p:cTn>
                                        <p:tgtEl>
                                          <p:spTgt spid="51"/>
                                        </p:tgtEl>
                                        <p:attrNameLst>
                                          <p:attrName>style.visibility</p:attrName>
                                        </p:attrNameLst>
                                      </p:cBhvr>
                                      <p:to>
                                        <p:strVal val="hidden"/>
                                      </p:to>
                                    </p:set>
                                  </p:childTnLst>
                                </p:cTn>
                              </p:par>
                            </p:childTnLst>
                          </p:cTn>
                        </p:par>
                        <p:par>
                          <p:cTn id="57" fill="hold">
                            <p:stCondLst>
                              <p:cond delay="2500"/>
                            </p:stCondLst>
                            <p:childTnLst>
                              <p:par>
                                <p:cTn id="58" presetID="1" presetClass="entr" presetSubtype="0" fill="hold" grpId="0" nodeType="afterEffect">
                                  <p:stCondLst>
                                    <p:cond delay="0"/>
                                  </p:stCondLst>
                                  <p:childTnLst>
                                    <p:set>
                                      <p:cBhvr>
                                        <p:cTn id="59" dur="1" fill="hold">
                                          <p:stCondLst>
                                            <p:cond delay="0"/>
                                          </p:stCondLst>
                                        </p:cTn>
                                        <p:tgtEl>
                                          <p:spTgt spid="52"/>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4"/>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54"/>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41"/>
                                        </p:tgtEl>
                                        <p:attrNameLst>
                                          <p:attrName>style.visibility</p:attrName>
                                        </p:attrNameLst>
                                      </p:cBhvr>
                                      <p:to>
                                        <p:strVal val="visible"/>
                                      </p:to>
                                    </p:set>
                                  </p:childTnLst>
                                </p:cTn>
                              </p:par>
                              <p:par>
                                <p:cTn id="70" presetID="3" presetClass="exit" presetSubtype="10" fill="hold" grpId="2" nodeType="withEffect">
                                  <p:stCondLst>
                                    <p:cond delay="0"/>
                                  </p:stCondLst>
                                  <p:childTnLst>
                                    <p:animEffect transition="out" filter="blinds(horizontal)">
                                      <p:cBhvr>
                                        <p:cTn id="71" dur="500"/>
                                        <p:tgtEl>
                                          <p:spTgt spid="50"/>
                                        </p:tgtEl>
                                      </p:cBhvr>
                                    </p:animEffect>
                                    <p:set>
                                      <p:cBhvr>
                                        <p:cTn id="72" dur="1" fill="hold">
                                          <p:stCondLst>
                                            <p:cond delay="499"/>
                                          </p:stCondLst>
                                        </p:cTn>
                                        <p:tgtEl>
                                          <p:spTgt spid="50"/>
                                        </p:tgtEl>
                                        <p:attrNameLst>
                                          <p:attrName>style.visibility</p:attrName>
                                        </p:attrNameLst>
                                      </p:cBhvr>
                                      <p:to>
                                        <p:strVal val="hidden"/>
                                      </p:to>
                                    </p:set>
                                  </p:childTnLst>
                                </p:cTn>
                              </p:par>
                              <p:par>
                                <p:cTn id="73" presetID="3" presetClass="exit" presetSubtype="10" fill="hold" grpId="2" nodeType="withEffect">
                                  <p:stCondLst>
                                    <p:cond delay="0"/>
                                  </p:stCondLst>
                                  <p:childTnLst>
                                    <p:animEffect transition="out" filter="blinds(horizontal)">
                                      <p:cBhvr>
                                        <p:cTn id="74" dur="500"/>
                                        <p:tgtEl>
                                          <p:spTgt spid="48"/>
                                        </p:tgtEl>
                                      </p:cBhvr>
                                    </p:animEffect>
                                    <p:set>
                                      <p:cBhvr>
                                        <p:cTn id="75" dur="1" fill="hold">
                                          <p:stCondLst>
                                            <p:cond delay="499"/>
                                          </p:stCondLst>
                                        </p:cTn>
                                        <p:tgtEl>
                                          <p:spTgt spid="4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0" presetClass="path" presetSubtype="0" accel="50000" decel="50000" fill="hold" grpId="1" nodeType="clickEffect">
                                  <p:stCondLst>
                                    <p:cond delay="0"/>
                                  </p:stCondLst>
                                  <p:childTnLst>
                                    <p:animMotion origin="layout" path="M -2.08333E-7 -7.40741E-7 L 0.10898 0.10162 " pathEditMode="relative" rAng="0" ptsTypes="AA">
                                      <p:cBhvr>
                                        <p:cTn id="79" dur="2000" fill="hold"/>
                                        <p:tgtEl>
                                          <p:spTgt spid="44"/>
                                        </p:tgtEl>
                                        <p:attrNameLst>
                                          <p:attrName>ppt_x</p:attrName>
                                          <p:attrName>ppt_y</p:attrName>
                                        </p:attrNameLst>
                                      </p:cBhvr>
                                      <p:rCtr x="5443" y="5069"/>
                                    </p:animMotion>
                                  </p:childTnLst>
                                </p:cTn>
                              </p:par>
                              <p:par>
                                <p:cTn id="80" presetID="0" presetClass="path" presetSubtype="0" accel="50000" decel="50000" fill="hold" grpId="1" nodeType="withEffect">
                                  <p:stCondLst>
                                    <p:cond delay="0"/>
                                  </p:stCondLst>
                                  <p:childTnLst>
                                    <p:animMotion origin="layout" path="M -6.25E-7 -3.7037E-6 L 0.10872 -0.18171 " pathEditMode="relative" rAng="0" ptsTypes="AA">
                                      <p:cBhvr>
                                        <p:cTn id="81" dur="2000" fill="hold"/>
                                        <p:tgtEl>
                                          <p:spTgt spid="49"/>
                                        </p:tgtEl>
                                        <p:attrNameLst>
                                          <p:attrName>ppt_x</p:attrName>
                                          <p:attrName>ppt_y</p:attrName>
                                        </p:attrNameLst>
                                      </p:cBhvr>
                                      <p:rCtr x="5430" y="-9097"/>
                                    </p:animMotion>
                                  </p:childTnLst>
                                </p:cTn>
                              </p:par>
                            </p:childTnLst>
                          </p:cTn>
                        </p:par>
                        <p:par>
                          <p:cTn id="82" fill="hold">
                            <p:stCondLst>
                              <p:cond delay="2000"/>
                            </p:stCondLst>
                            <p:childTnLst>
                              <p:par>
                                <p:cTn id="83" presetID="1" presetClass="entr" presetSubtype="0" fill="hold" grpId="0" nodeType="afterEffect">
                                  <p:stCondLst>
                                    <p:cond delay="0"/>
                                  </p:stCondLst>
                                  <p:childTnLst>
                                    <p:set>
                                      <p:cBhvr>
                                        <p:cTn id="84" dur="1" fill="hold">
                                          <p:stCondLst>
                                            <p:cond delay="0"/>
                                          </p:stCondLst>
                                        </p:cTn>
                                        <p:tgtEl>
                                          <p:spTgt spid="59"/>
                                        </p:tgtEl>
                                        <p:attrNameLst>
                                          <p:attrName>style.visibility</p:attrName>
                                        </p:attrNameLst>
                                      </p:cBhvr>
                                      <p:to>
                                        <p:strVal val="visible"/>
                                      </p:to>
                                    </p:set>
                                  </p:childTnLst>
                                </p:cTn>
                              </p:par>
                              <p:par>
                                <p:cTn id="85" presetID="3" presetClass="exit" presetSubtype="10" fill="hold" grpId="1" nodeType="withEffect">
                                  <p:stCondLst>
                                    <p:cond delay="0"/>
                                  </p:stCondLst>
                                  <p:childTnLst>
                                    <p:animEffect transition="out" filter="blinds(horizontal)">
                                      <p:cBhvr>
                                        <p:cTn id="86" dur="500"/>
                                        <p:tgtEl>
                                          <p:spTgt spid="52"/>
                                        </p:tgtEl>
                                      </p:cBhvr>
                                    </p:animEffect>
                                    <p:set>
                                      <p:cBhvr>
                                        <p:cTn id="87" dur="1" fill="hold">
                                          <p:stCondLst>
                                            <p:cond delay="499"/>
                                          </p:stCondLst>
                                        </p:cTn>
                                        <p:tgtEl>
                                          <p:spTgt spid="52"/>
                                        </p:tgtEl>
                                        <p:attrNameLst>
                                          <p:attrName>style.visibility</p:attrName>
                                        </p:attrNameLst>
                                      </p:cBhvr>
                                      <p:to>
                                        <p:strVal val="hidden"/>
                                      </p:to>
                                    </p:set>
                                  </p:childTnLst>
                                </p:cTn>
                              </p:par>
                              <p:par>
                                <p:cTn id="88" presetID="3" presetClass="exit" presetSubtype="10" fill="hold" grpId="1" nodeType="withEffect">
                                  <p:stCondLst>
                                    <p:cond delay="0"/>
                                  </p:stCondLst>
                                  <p:childTnLst>
                                    <p:animEffect transition="out" filter="blinds(horizontal)">
                                      <p:cBhvr>
                                        <p:cTn id="89" dur="500"/>
                                        <p:tgtEl>
                                          <p:spTgt spid="54"/>
                                        </p:tgtEl>
                                      </p:cBhvr>
                                    </p:animEffect>
                                    <p:set>
                                      <p:cBhvr>
                                        <p:cTn id="90" dur="1" fill="hold">
                                          <p:stCondLst>
                                            <p:cond delay="499"/>
                                          </p:stCondLst>
                                        </p:cTn>
                                        <p:tgtEl>
                                          <p:spTgt spid="54"/>
                                        </p:tgtEl>
                                        <p:attrNameLst>
                                          <p:attrName>style.visibility</p:attrName>
                                        </p:attrNameLst>
                                      </p:cBhvr>
                                      <p:to>
                                        <p:strVal val="hidden"/>
                                      </p:to>
                                    </p:set>
                                  </p:childTnLst>
                                </p:cTn>
                              </p:par>
                              <p:par>
                                <p:cTn id="91" presetID="1" presetClass="entr" presetSubtype="0" fill="hold" grpId="0" nodeType="withEffect">
                                  <p:stCondLst>
                                    <p:cond delay="0"/>
                                  </p:stCondLst>
                                  <p:childTnLst>
                                    <p:set>
                                      <p:cBhvr>
                                        <p:cTn id="92"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0" grpId="2" animBg="1"/>
      <p:bldP spid="48" grpId="0" animBg="1"/>
      <p:bldP spid="48" grpId="2" animBg="1"/>
      <p:bldP spid="48" grpId="3" animBg="1"/>
      <p:bldP spid="112" grpId="0" build="p"/>
      <p:bldP spid="112" grpId="1" build="p"/>
      <p:bldP spid="4" grpId="0"/>
      <p:bldP spid="6" grpId="0"/>
      <p:bldP spid="7" grpId="0"/>
      <p:bldP spid="8" grpId="0"/>
      <p:bldP spid="40" grpId="0"/>
      <p:bldP spid="44" grpId="0" animBg="1"/>
      <p:bldP spid="44" grpId="1" animBg="1"/>
      <p:bldP spid="49" grpId="0" animBg="1"/>
      <p:bldP spid="49" grpId="1" animBg="1"/>
      <p:bldP spid="51" grpId="0"/>
      <p:bldP spid="51" grpId="1"/>
      <p:bldP spid="52" grpId="0"/>
      <p:bldP spid="52" grpId="1"/>
      <p:bldP spid="54" grpId="0"/>
      <p:bldP spid="54" grpId="1"/>
      <p:bldP spid="59" grpId="0" animBg="1"/>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50" name="Diamond 49">
            <a:extLst>
              <a:ext uri="{FF2B5EF4-FFF2-40B4-BE49-F238E27FC236}">
                <a16:creationId xmlns:a16="http://schemas.microsoft.com/office/drawing/2014/main" id="{02CF5E75-70A1-FB50-B738-805ADA5AD5EA}"/>
              </a:ext>
            </a:extLst>
          </p:cNvPr>
          <p:cNvSpPr/>
          <p:nvPr/>
        </p:nvSpPr>
        <p:spPr>
          <a:xfrm>
            <a:off x="1778709" y="3581486"/>
            <a:ext cx="291899" cy="279964"/>
          </a:xfrm>
          <a:prstGeom prst="diamond">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iamond 47">
            <a:extLst>
              <a:ext uri="{FF2B5EF4-FFF2-40B4-BE49-F238E27FC236}">
                <a16:creationId xmlns:a16="http://schemas.microsoft.com/office/drawing/2014/main" id="{D085C852-8B40-CFFE-70A2-FB633883788A}"/>
              </a:ext>
            </a:extLst>
          </p:cNvPr>
          <p:cNvSpPr/>
          <p:nvPr/>
        </p:nvSpPr>
        <p:spPr>
          <a:xfrm>
            <a:off x="1453177" y="3577946"/>
            <a:ext cx="291899" cy="279964"/>
          </a:xfrm>
          <a:prstGeom prst="diamon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Google Shape;111;p19"/>
          <p:cNvSpPr txBox="1">
            <a:spLocks noGrp="1"/>
          </p:cNvSpPr>
          <p:nvPr>
            <p:ph type="title"/>
          </p:nvPr>
        </p:nvSpPr>
        <p:spPr>
          <a:xfrm>
            <a:off x="415599" y="593367"/>
            <a:ext cx="10390945" cy="943200"/>
          </a:xfrm>
          <a:prstGeom prst="rect">
            <a:avLst/>
          </a:prstGeom>
        </p:spPr>
        <p:txBody>
          <a:bodyPr spcFirstLastPara="1" wrap="square" lIns="121900" tIns="121900" rIns="121900" bIns="121900" anchor="t" anchorCtr="0">
            <a:normAutofit fontScale="90000"/>
          </a:bodyPr>
          <a:lstStyle/>
          <a:p>
            <a:pPr>
              <a:buClr>
                <a:srgbClr val="3F3F3F"/>
              </a:buClr>
              <a:buSzPts val="4000"/>
            </a:pPr>
            <a:r>
              <a:rPr lang="en-US" sz="3600" b="1" dirty="0">
                <a:solidFill>
                  <a:srgbClr val="C00000"/>
                </a:solidFill>
                <a:latin typeface="Palatino Linotype"/>
              </a:rPr>
              <a:t>How to collect the least possible paired observations?</a:t>
            </a:r>
            <a:br>
              <a:rPr lang="en-US" sz="3600" b="1" dirty="0">
                <a:solidFill>
                  <a:srgbClr val="C00000"/>
                </a:solidFill>
                <a:latin typeface="Palatino Linotype"/>
              </a:rPr>
            </a:br>
            <a:r>
              <a:rPr lang="en-US" sz="3600" b="1" dirty="0">
                <a:solidFill>
                  <a:srgbClr val="C00000"/>
                </a:solidFill>
                <a:latin typeface="Palatino Linotype"/>
              </a:rPr>
              <a:t>Use AMIR!</a:t>
            </a:r>
            <a:br>
              <a:rPr lang="en-US" sz="3600" b="1" dirty="0">
                <a:solidFill>
                  <a:srgbClr val="C00000"/>
                </a:solidFill>
                <a:latin typeface="Palatino Linotype"/>
              </a:rPr>
            </a:br>
            <a:endParaRPr lang="en-US" sz="3600" b="1" dirty="0">
              <a:solidFill>
                <a:srgbClr val="C00000"/>
              </a:solidFill>
              <a:latin typeface="Palatino Linotype"/>
            </a:endParaRPr>
          </a:p>
        </p:txBody>
      </p:sp>
      <p:sp>
        <p:nvSpPr>
          <p:cNvPr id="112" name="Google Shape;112;p19"/>
          <p:cNvSpPr txBox="1">
            <a:spLocks noGrp="1"/>
          </p:cNvSpPr>
          <p:nvPr>
            <p:ph type="body" idx="1"/>
          </p:nvPr>
        </p:nvSpPr>
        <p:spPr>
          <a:xfrm>
            <a:off x="415600" y="1289785"/>
            <a:ext cx="11360800" cy="5452637"/>
          </a:xfrm>
          <a:prstGeom prst="rect">
            <a:avLst/>
          </a:prstGeom>
        </p:spPr>
        <p:txBody>
          <a:bodyPr spcFirstLastPara="1" wrap="square" lIns="121900" tIns="121900" rIns="121900" bIns="121900" anchor="t" anchorCtr="0">
            <a:normAutofit/>
          </a:bodyPr>
          <a:lstStyle/>
          <a:p>
            <a:pPr marL="0" indent="0">
              <a:buNone/>
            </a:pPr>
            <a:endParaRPr dirty="0"/>
          </a:p>
          <a:p>
            <a:pPr marL="457200" indent="-457200">
              <a:lnSpc>
                <a:spcPct val="80000"/>
              </a:lnSpc>
              <a:buClr>
                <a:schemeClr val="dk1"/>
              </a:buClr>
              <a:buSzPts val="2800"/>
              <a:buFont typeface="Wingdings" pitchFamily="2" charset="2"/>
              <a:buChar char="Ø"/>
            </a:pPr>
            <a:r>
              <a:rPr lang="en-US" sz="2600" dirty="0">
                <a:solidFill>
                  <a:schemeClr val="dk1"/>
                </a:solidFill>
                <a:latin typeface="Palatino Linotype"/>
              </a:rPr>
              <a:t>Idea: paired collections are most valuable in classes where both models are uncertain about their predictions.</a:t>
            </a: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p:txBody>
      </p:sp>
      <p:sp>
        <p:nvSpPr>
          <p:cNvPr id="2" name="Slide Number Placeholder 1">
            <a:extLst>
              <a:ext uri="{FF2B5EF4-FFF2-40B4-BE49-F238E27FC236}">
                <a16:creationId xmlns:a16="http://schemas.microsoft.com/office/drawing/2014/main" id="{515FDF12-A67E-A4E8-BBD5-16E39DB0CD94}"/>
              </a:ext>
            </a:extLst>
          </p:cNvPr>
          <p:cNvSpPr>
            <a:spLocks noGrp="1"/>
          </p:cNvSpPr>
          <p:nvPr>
            <p:ph type="sldNum" idx="12"/>
          </p:nvPr>
        </p:nvSpPr>
        <p:spPr/>
        <p:txBody>
          <a:bodyPr/>
          <a:lstStyle/>
          <a:p>
            <a:r>
              <a:rPr lang="en" dirty="0"/>
              <a:t>14</a:t>
            </a:r>
          </a:p>
        </p:txBody>
      </p:sp>
      <p:pic>
        <p:nvPicPr>
          <p:cNvPr id="3" name="Graphic 2" descr="Video camera with solid fill">
            <a:extLst>
              <a:ext uri="{FF2B5EF4-FFF2-40B4-BE49-F238E27FC236}">
                <a16:creationId xmlns:a16="http://schemas.microsoft.com/office/drawing/2014/main" id="{0FEAFA72-E8AB-2E7D-A02F-B4D38B7C4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2473" y="2685610"/>
            <a:ext cx="1079799" cy="948316"/>
          </a:xfrm>
          <a:prstGeom prst="rect">
            <a:avLst/>
          </a:prstGeom>
        </p:spPr>
      </p:pic>
      <p:sp>
        <p:nvSpPr>
          <p:cNvPr id="4" name="TextBox 3">
            <a:extLst>
              <a:ext uri="{FF2B5EF4-FFF2-40B4-BE49-F238E27FC236}">
                <a16:creationId xmlns:a16="http://schemas.microsoft.com/office/drawing/2014/main" id="{47CA7300-4917-4F80-3472-E684E48CC8A2}"/>
              </a:ext>
            </a:extLst>
          </p:cNvPr>
          <p:cNvSpPr txBox="1"/>
          <p:nvPr/>
        </p:nvSpPr>
        <p:spPr>
          <a:xfrm>
            <a:off x="2782653" y="3690358"/>
            <a:ext cx="2824442" cy="369332"/>
          </a:xfrm>
          <a:prstGeom prst="rect">
            <a:avLst/>
          </a:prstGeom>
          <a:noFill/>
        </p:spPr>
        <p:txBody>
          <a:bodyPr wrap="square" rtlCol="0">
            <a:spAutoFit/>
          </a:bodyPr>
          <a:lstStyle/>
          <a:p>
            <a:r>
              <a:rPr lang="en-US" dirty="0">
                <a:latin typeface="Palatino Linotype" panose="02040502050505030304" pitchFamily="18" charset="0"/>
              </a:rPr>
              <a:t>Pretrained Video Model</a:t>
            </a:r>
          </a:p>
        </p:txBody>
      </p:sp>
      <p:pic>
        <p:nvPicPr>
          <p:cNvPr id="5" name="Graphic 4" descr="Network with solid fill">
            <a:extLst>
              <a:ext uri="{FF2B5EF4-FFF2-40B4-BE49-F238E27FC236}">
                <a16:creationId xmlns:a16="http://schemas.microsoft.com/office/drawing/2014/main" id="{7FE333BF-2DAF-8061-72A2-F2C1D89BFF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2473" y="4713244"/>
            <a:ext cx="1079799" cy="948316"/>
          </a:xfrm>
          <a:prstGeom prst="rect">
            <a:avLst/>
          </a:prstGeom>
        </p:spPr>
      </p:pic>
      <p:sp>
        <p:nvSpPr>
          <p:cNvPr id="6" name="TextBox 5">
            <a:extLst>
              <a:ext uri="{FF2B5EF4-FFF2-40B4-BE49-F238E27FC236}">
                <a16:creationId xmlns:a16="http://schemas.microsoft.com/office/drawing/2014/main" id="{0EACEFE4-430D-F89E-1189-1F593D25B0E6}"/>
              </a:ext>
            </a:extLst>
          </p:cNvPr>
          <p:cNvSpPr txBox="1"/>
          <p:nvPr/>
        </p:nvSpPr>
        <p:spPr>
          <a:xfrm>
            <a:off x="2894014" y="5884204"/>
            <a:ext cx="2707560" cy="369332"/>
          </a:xfrm>
          <a:prstGeom prst="rect">
            <a:avLst/>
          </a:prstGeom>
          <a:noFill/>
        </p:spPr>
        <p:txBody>
          <a:bodyPr wrap="square" rtlCol="0">
            <a:spAutoFit/>
          </a:bodyPr>
          <a:lstStyle/>
          <a:p>
            <a:r>
              <a:rPr lang="en-US" dirty="0">
                <a:latin typeface="Palatino Linotype" panose="02040502050505030304" pitchFamily="18" charset="0"/>
              </a:rPr>
              <a:t>Network Traffic Model</a:t>
            </a:r>
          </a:p>
        </p:txBody>
      </p:sp>
      <p:sp>
        <p:nvSpPr>
          <p:cNvPr id="7" name="TextBox 6">
            <a:extLst>
              <a:ext uri="{FF2B5EF4-FFF2-40B4-BE49-F238E27FC236}">
                <a16:creationId xmlns:a16="http://schemas.microsoft.com/office/drawing/2014/main" id="{82B4E12D-0990-BB3A-2E54-62D1BB258407}"/>
              </a:ext>
            </a:extLst>
          </p:cNvPr>
          <p:cNvSpPr txBox="1"/>
          <p:nvPr/>
        </p:nvSpPr>
        <p:spPr>
          <a:xfrm>
            <a:off x="6117643" y="3766026"/>
            <a:ext cx="1457617" cy="369332"/>
          </a:xfrm>
          <a:prstGeom prst="rect">
            <a:avLst/>
          </a:prstGeom>
          <a:noFill/>
        </p:spPr>
        <p:txBody>
          <a:bodyPr wrap="square" rtlCol="0">
            <a:spAutoFit/>
          </a:bodyPr>
          <a:lstStyle/>
          <a:p>
            <a:r>
              <a:rPr lang="en-US" dirty="0">
                <a:latin typeface="Palatino Linotype" panose="02040502050505030304" pitchFamily="18" charset="0"/>
              </a:rPr>
              <a:t>Output Vid</a:t>
            </a:r>
          </a:p>
        </p:txBody>
      </p:sp>
      <p:sp>
        <p:nvSpPr>
          <p:cNvPr id="8" name="TextBox 7">
            <a:extLst>
              <a:ext uri="{FF2B5EF4-FFF2-40B4-BE49-F238E27FC236}">
                <a16:creationId xmlns:a16="http://schemas.microsoft.com/office/drawing/2014/main" id="{6530B2BA-1271-75F0-91B3-DB9029C71497}"/>
              </a:ext>
            </a:extLst>
          </p:cNvPr>
          <p:cNvSpPr txBox="1"/>
          <p:nvPr/>
        </p:nvSpPr>
        <p:spPr>
          <a:xfrm>
            <a:off x="6118984" y="5729744"/>
            <a:ext cx="1466590" cy="369332"/>
          </a:xfrm>
          <a:prstGeom prst="rect">
            <a:avLst/>
          </a:prstGeom>
          <a:noFill/>
        </p:spPr>
        <p:txBody>
          <a:bodyPr wrap="square" rtlCol="0">
            <a:spAutoFit/>
          </a:bodyPr>
          <a:lstStyle/>
          <a:p>
            <a:r>
              <a:rPr lang="en-US" dirty="0">
                <a:latin typeface="Palatino Linotype" panose="02040502050505030304" pitchFamily="18" charset="0"/>
              </a:rPr>
              <a:t>Output Net</a:t>
            </a:r>
          </a:p>
        </p:txBody>
      </p:sp>
      <p:pic>
        <p:nvPicPr>
          <p:cNvPr id="9" name="Graphic 8" descr="Shuffle outline">
            <a:extLst>
              <a:ext uri="{FF2B5EF4-FFF2-40B4-BE49-F238E27FC236}">
                <a16:creationId xmlns:a16="http://schemas.microsoft.com/office/drawing/2014/main" id="{F4A0056B-F162-17B0-A11B-07BAD81E20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78029" y="4059690"/>
            <a:ext cx="770433" cy="676620"/>
          </a:xfrm>
          <a:prstGeom prst="rect">
            <a:avLst/>
          </a:prstGeom>
        </p:spPr>
      </p:pic>
      <p:pic>
        <p:nvPicPr>
          <p:cNvPr id="10" name="Graphic 9" descr="Arrow Right outline">
            <a:extLst>
              <a:ext uri="{FF2B5EF4-FFF2-40B4-BE49-F238E27FC236}">
                <a16:creationId xmlns:a16="http://schemas.microsoft.com/office/drawing/2014/main" id="{B47D257B-26D3-CCC0-7CB2-FA09D75A652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24478" y="3050291"/>
            <a:ext cx="914400" cy="604413"/>
          </a:xfrm>
          <a:prstGeom prst="rect">
            <a:avLst/>
          </a:prstGeom>
        </p:spPr>
      </p:pic>
      <p:pic>
        <p:nvPicPr>
          <p:cNvPr id="11" name="Graphic 10" descr="Arrow Right outline">
            <a:extLst>
              <a:ext uri="{FF2B5EF4-FFF2-40B4-BE49-F238E27FC236}">
                <a16:creationId xmlns:a16="http://schemas.microsoft.com/office/drawing/2014/main" id="{DF4A7719-5C3A-5EE9-9971-5643C9A1B71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05460" y="4961502"/>
            <a:ext cx="914400" cy="604413"/>
          </a:xfrm>
          <a:prstGeom prst="rect">
            <a:avLst/>
          </a:prstGeom>
        </p:spPr>
      </p:pic>
      <p:pic>
        <p:nvPicPr>
          <p:cNvPr id="18" name="Graphic 17" descr="Walk outline">
            <a:extLst>
              <a:ext uri="{FF2B5EF4-FFF2-40B4-BE49-F238E27FC236}">
                <a16:creationId xmlns:a16="http://schemas.microsoft.com/office/drawing/2014/main" id="{D4093D39-E9B2-77AB-390F-8A5CC732626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24518" y="4823364"/>
            <a:ext cx="914400" cy="914400"/>
          </a:xfrm>
          <a:prstGeom prst="rect">
            <a:avLst/>
          </a:prstGeom>
        </p:spPr>
      </p:pic>
      <p:pic>
        <p:nvPicPr>
          <p:cNvPr id="19" name="Graphic 18" descr="Walk outline">
            <a:extLst>
              <a:ext uri="{FF2B5EF4-FFF2-40B4-BE49-F238E27FC236}">
                <a16:creationId xmlns:a16="http://schemas.microsoft.com/office/drawing/2014/main" id="{79FB47EA-8965-5CE6-9B5A-D7176FDA68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58161" y="2882923"/>
            <a:ext cx="914400" cy="914400"/>
          </a:xfrm>
          <a:prstGeom prst="rect">
            <a:avLst/>
          </a:prstGeom>
        </p:spPr>
      </p:pic>
      <p:pic>
        <p:nvPicPr>
          <p:cNvPr id="39" name="Graphic 38" descr="Database with solid fill">
            <a:extLst>
              <a:ext uri="{FF2B5EF4-FFF2-40B4-BE49-F238E27FC236}">
                <a16:creationId xmlns:a16="http://schemas.microsoft.com/office/drawing/2014/main" id="{A2BBA31B-46F8-79FE-5A95-9184D25578F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96871" y="3987168"/>
            <a:ext cx="914400" cy="914400"/>
          </a:xfrm>
          <a:prstGeom prst="rect">
            <a:avLst/>
          </a:prstGeom>
        </p:spPr>
      </p:pic>
      <p:sp>
        <p:nvSpPr>
          <p:cNvPr id="40" name="TextBox 39">
            <a:extLst>
              <a:ext uri="{FF2B5EF4-FFF2-40B4-BE49-F238E27FC236}">
                <a16:creationId xmlns:a16="http://schemas.microsoft.com/office/drawing/2014/main" id="{DD87C2D6-2F4E-2503-6A27-FB096F50B7F0}"/>
              </a:ext>
            </a:extLst>
          </p:cNvPr>
          <p:cNvSpPr txBox="1"/>
          <p:nvPr/>
        </p:nvSpPr>
        <p:spPr>
          <a:xfrm>
            <a:off x="577466" y="4885494"/>
            <a:ext cx="2353209" cy="646331"/>
          </a:xfrm>
          <a:prstGeom prst="rect">
            <a:avLst/>
          </a:prstGeom>
          <a:noFill/>
        </p:spPr>
        <p:txBody>
          <a:bodyPr wrap="square" rtlCol="0">
            <a:spAutoFit/>
          </a:bodyPr>
          <a:lstStyle/>
          <a:p>
            <a:pPr algn="ctr"/>
            <a:r>
              <a:rPr lang="en-US" dirty="0">
                <a:latin typeface="Palatino Linotype" panose="02040502050505030304" pitchFamily="18" charset="0"/>
              </a:rPr>
              <a:t>Validation Pairs from </a:t>
            </a:r>
          </a:p>
          <a:p>
            <a:pPr algn="ctr"/>
            <a:r>
              <a:rPr lang="en-US" dirty="0">
                <a:latin typeface="Palatino Linotype" panose="02040502050505030304" pitchFamily="18" charset="0"/>
              </a:rPr>
              <a:t>ANY Environment</a:t>
            </a:r>
          </a:p>
        </p:txBody>
      </p:sp>
      <p:pic>
        <p:nvPicPr>
          <p:cNvPr id="41" name="Graphic 40" descr="Shuffle outline">
            <a:extLst>
              <a:ext uri="{FF2B5EF4-FFF2-40B4-BE49-F238E27FC236}">
                <a16:creationId xmlns:a16="http://schemas.microsoft.com/office/drawing/2014/main" id="{5305C086-8AA8-FC2A-DBC6-B01713C133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68238" y="4059690"/>
            <a:ext cx="770433" cy="676620"/>
          </a:xfrm>
          <a:prstGeom prst="rect">
            <a:avLst/>
          </a:prstGeom>
        </p:spPr>
      </p:pic>
      <p:sp>
        <p:nvSpPr>
          <p:cNvPr id="44" name="Rectangle 43">
            <a:extLst>
              <a:ext uri="{FF2B5EF4-FFF2-40B4-BE49-F238E27FC236}">
                <a16:creationId xmlns:a16="http://schemas.microsoft.com/office/drawing/2014/main" id="{AD651849-999D-3578-99DB-D01835FBFD6C}"/>
              </a:ext>
            </a:extLst>
          </p:cNvPr>
          <p:cNvSpPr/>
          <p:nvPr/>
        </p:nvSpPr>
        <p:spPr>
          <a:xfrm>
            <a:off x="7135250" y="3268812"/>
            <a:ext cx="516467" cy="36511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0.3</a:t>
            </a:r>
          </a:p>
        </p:txBody>
      </p:sp>
      <p:sp>
        <p:nvSpPr>
          <p:cNvPr id="49" name="Rectangle 48">
            <a:extLst>
              <a:ext uri="{FF2B5EF4-FFF2-40B4-BE49-F238E27FC236}">
                <a16:creationId xmlns:a16="http://schemas.microsoft.com/office/drawing/2014/main" id="{9D94D066-360A-F511-D577-A3F5F3291804}"/>
              </a:ext>
            </a:extLst>
          </p:cNvPr>
          <p:cNvSpPr/>
          <p:nvPr/>
        </p:nvSpPr>
        <p:spPr>
          <a:xfrm>
            <a:off x="7152008" y="5195628"/>
            <a:ext cx="489424" cy="37668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0.3</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9733EF3-4827-3FFB-B44B-D25417F67077}"/>
                  </a:ext>
                </a:extLst>
              </p:cNvPr>
              <p:cNvSpPr txBox="1"/>
              <p:nvPr/>
            </p:nvSpPr>
            <p:spPr>
              <a:xfrm>
                <a:off x="1503306" y="3167831"/>
                <a:ext cx="5589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2</m:t>
                          </m:r>
                        </m:sup>
                      </m:sSup>
                    </m:oMath>
                  </m:oMathPara>
                </a14:m>
                <a:endParaRPr lang="en-US" dirty="0">
                  <a:latin typeface="Palatino Linotype" panose="02040502050505030304" pitchFamily="18" charset="0"/>
                </a:endParaRPr>
              </a:p>
            </p:txBody>
          </p:sp>
        </mc:Choice>
        <mc:Fallback xmlns="">
          <p:sp>
            <p:nvSpPr>
              <p:cNvPr id="51" name="TextBox 50">
                <a:extLst>
                  <a:ext uri="{FF2B5EF4-FFF2-40B4-BE49-F238E27FC236}">
                    <a16:creationId xmlns:a16="http://schemas.microsoft.com/office/drawing/2014/main" id="{B9733EF3-4827-3FFB-B44B-D25417F67077}"/>
                  </a:ext>
                </a:extLst>
              </p:cNvPr>
              <p:cNvSpPr txBox="1">
                <a:spLocks noRot="1" noChangeAspect="1" noMove="1" noResize="1" noEditPoints="1" noAdjustHandles="1" noChangeArrowheads="1" noChangeShapeType="1" noTextEdit="1"/>
              </p:cNvSpPr>
              <p:nvPr/>
            </p:nvSpPr>
            <p:spPr>
              <a:xfrm>
                <a:off x="1503306" y="3167831"/>
                <a:ext cx="558937"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DC15045-F2A9-61C3-AEA6-FDF8AE066E2C}"/>
                  </a:ext>
                </a:extLst>
              </p:cNvPr>
              <p:cNvSpPr txBox="1"/>
              <p:nvPr/>
            </p:nvSpPr>
            <p:spPr>
              <a:xfrm>
                <a:off x="6844413" y="2839931"/>
                <a:ext cx="807304" cy="3843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𝑉</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𝑣𝑖𝑑</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oMath>
                  </m:oMathPara>
                </a14:m>
                <a:endParaRPr lang="en-US" b="0" dirty="0">
                  <a:latin typeface="Palatino Linotype" panose="02040502050505030304" pitchFamily="18" charset="0"/>
                </a:endParaRPr>
              </a:p>
            </p:txBody>
          </p:sp>
        </mc:Choice>
        <mc:Fallback xmlns="">
          <p:sp>
            <p:nvSpPr>
              <p:cNvPr id="52" name="TextBox 51">
                <a:extLst>
                  <a:ext uri="{FF2B5EF4-FFF2-40B4-BE49-F238E27FC236}">
                    <a16:creationId xmlns:a16="http://schemas.microsoft.com/office/drawing/2014/main" id="{3DC15045-F2A9-61C3-AEA6-FDF8AE066E2C}"/>
                  </a:ext>
                </a:extLst>
              </p:cNvPr>
              <p:cNvSpPr txBox="1">
                <a:spLocks noRot="1" noChangeAspect="1" noMove="1" noResize="1" noEditPoints="1" noAdjustHandles="1" noChangeArrowheads="1" noChangeShapeType="1" noTextEdit="1"/>
              </p:cNvSpPr>
              <p:nvPr/>
            </p:nvSpPr>
            <p:spPr>
              <a:xfrm>
                <a:off x="6844413" y="2839931"/>
                <a:ext cx="807304" cy="384336"/>
              </a:xfrm>
              <a:prstGeom prst="rect">
                <a:avLst/>
              </a:prstGeom>
              <a:blipFill>
                <a:blip r:embed="rId16"/>
                <a:stretch>
                  <a:fillRect r="-31250"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1195D09-A2AF-22E5-4BE7-AD128603082E}"/>
                  </a:ext>
                </a:extLst>
              </p:cNvPr>
              <p:cNvSpPr txBox="1"/>
              <p:nvPr/>
            </p:nvSpPr>
            <p:spPr>
              <a:xfrm>
                <a:off x="6834128" y="4754654"/>
                <a:ext cx="807304" cy="3711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𝑛𝑒𝑡</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oMath>
                  </m:oMathPara>
                </a14:m>
                <a:endParaRPr lang="en-US" b="0" dirty="0">
                  <a:latin typeface="Palatino Linotype" panose="02040502050505030304" pitchFamily="18" charset="0"/>
                </a:endParaRPr>
              </a:p>
            </p:txBody>
          </p:sp>
        </mc:Choice>
        <mc:Fallback xmlns="">
          <p:sp>
            <p:nvSpPr>
              <p:cNvPr id="54" name="TextBox 53">
                <a:extLst>
                  <a:ext uri="{FF2B5EF4-FFF2-40B4-BE49-F238E27FC236}">
                    <a16:creationId xmlns:a16="http://schemas.microsoft.com/office/drawing/2014/main" id="{B1195D09-A2AF-22E5-4BE7-AD128603082E}"/>
                  </a:ext>
                </a:extLst>
              </p:cNvPr>
              <p:cNvSpPr txBox="1">
                <a:spLocks noRot="1" noChangeAspect="1" noMove="1" noResize="1" noEditPoints="1" noAdjustHandles="1" noChangeArrowheads="1" noChangeShapeType="1" noTextEdit="1"/>
              </p:cNvSpPr>
              <p:nvPr/>
            </p:nvSpPr>
            <p:spPr>
              <a:xfrm>
                <a:off x="6834128" y="4754654"/>
                <a:ext cx="807304" cy="371127"/>
              </a:xfrm>
              <a:prstGeom prst="rect">
                <a:avLst/>
              </a:prstGeom>
              <a:blipFill>
                <a:blip r:embed="rId17"/>
                <a:stretch>
                  <a:fillRect r="-34375" b="-13333"/>
                </a:stretch>
              </a:blipFill>
            </p:spPr>
            <p:txBody>
              <a:bodyPr/>
              <a:lstStyle/>
              <a:p>
                <a:r>
                  <a:rPr lang="en-US">
                    <a:noFill/>
                  </a:rPr>
                  <a:t> </a:t>
                </a:r>
              </a:p>
            </p:txBody>
          </p:sp>
        </mc:Fallback>
      </mc:AlternateContent>
      <p:sp>
        <p:nvSpPr>
          <p:cNvPr id="59" name="Rectangle 58">
            <a:extLst>
              <a:ext uri="{FF2B5EF4-FFF2-40B4-BE49-F238E27FC236}">
                <a16:creationId xmlns:a16="http://schemas.microsoft.com/office/drawing/2014/main" id="{9244B414-A421-02AA-874C-C8EA40CDCDDD}"/>
              </a:ext>
            </a:extLst>
          </p:cNvPr>
          <p:cNvSpPr/>
          <p:nvPr/>
        </p:nvSpPr>
        <p:spPr>
          <a:xfrm>
            <a:off x="8456037" y="3960301"/>
            <a:ext cx="516467" cy="36511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0.5</a:t>
            </a:r>
          </a:p>
        </p:txBody>
      </p:sp>
      <p:sp>
        <p:nvSpPr>
          <p:cNvPr id="60" name="Rectangle 59">
            <a:extLst>
              <a:ext uri="{FF2B5EF4-FFF2-40B4-BE49-F238E27FC236}">
                <a16:creationId xmlns:a16="http://schemas.microsoft.com/office/drawing/2014/main" id="{77B86466-7F37-4D72-9658-92E901FE8EC1}"/>
              </a:ext>
            </a:extLst>
          </p:cNvPr>
          <p:cNvSpPr/>
          <p:nvPr/>
        </p:nvSpPr>
        <p:spPr>
          <a:xfrm>
            <a:off x="8456037" y="4326505"/>
            <a:ext cx="516467" cy="36511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0.3</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031C377-3EB8-A11D-4CA2-BBF62E3F9DAC}"/>
                  </a:ext>
                </a:extLst>
              </p:cNvPr>
              <p:cNvSpPr txBox="1"/>
              <p:nvPr/>
            </p:nvSpPr>
            <p:spPr>
              <a:xfrm>
                <a:off x="8297528" y="3589084"/>
                <a:ext cx="8073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oMath>
                  </m:oMathPara>
                </a14:m>
                <a:endParaRPr lang="en-US" b="0" dirty="0">
                  <a:latin typeface="Palatino Linotype" panose="02040502050505030304" pitchFamily="18" charset="0"/>
                </a:endParaRPr>
              </a:p>
            </p:txBody>
          </p:sp>
        </mc:Choice>
        <mc:Fallback xmlns="">
          <p:sp>
            <p:nvSpPr>
              <p:cNvPr id="12" name="TextBox 11">
                <a:extLst>
                  <a:ext uri="{FF2B5EF4-FFF2-40B4-BE49-F238E27FC236}">
                    <a16:creationId xmlns:a16="http://schemas.microsoft.com/office/drawing/2014/main" id="{C031C377-3EB8-A11D-4CA2-BBF62E3F9DAC}"/>
                  </a:ext>
                </a:extLst>
              </p:cNvPr>
              <p:cNvSpPr txBox="1">
                <a:spLocks noRot="1" noChangeAspect="1" noMove="1" noResize="1" noEditPoints="1" noAdjustHandles="1" noChangeArrowheads="1" noChangeShapeType="1" noTextEdit="1"/>
              </p:cNvSpPr>
              <p:nvPr/>
            </p:nvSpPr>
            <p:spPr>
              <a:xfrm>
                <a:off x="8297528" y="3589084"/>
                <a:ext cx="807304" cy="369332"/>
              </a:xfrm>
              <a:prstGeom prst="rect">
                <a:avLst/>
              </a:prstGeom>
              <a:blipFill>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5850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1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0" nodeType="clickEffect">
                                  <p:stCondLst>
                                    <p:cond delay="0"/>
                                  </p:stCondLst>
                                  <p:childTnLst>
                                    <p:animMotion origin="layout" path="M 0 0 L 0.20781 -0.14005 L 0.42526 -0.13681 L 0.47565 -0.04398 " pathEditMode="relative" ptsTypes="AAAA">
                                      <p:cBhvr>
                                        <p:cTn id="46" dur="2000" fill="hold"/>
                                        <p:tgtEl>
                                          <p:spTgt spid="48"/>
                                        </p:tgtEl>
                                        <p:attrNameLst>
                                          <p:attrName>ppt_x</p:attrName>
                                          <p:attrName>ppt_y</p:attrName>
                                        </p:attrNameLst>
                                      </p:cBhvr>
                                    </p:animMotion>
                                  </p:childTnLst>
                                </p:cTn>
                              </p:par>
                              <p:par>
                                <p:cTn id="47" presetID="0" presetClass="path" presetSubtype="0" accel="50000" decel="50000" fill="hold" grpId="0" nodeType="withEffect">
                                  <p:stCondLst>
                                    <p:cond delay="0"/>
                                  </p:stCondLst>
                                  <p:childTnLst>
                                    <p:animMotion origin="layout" path="M 0 0 L 0.17656 0.13495 L 0.39766 0.13657 L 0.45091 0.24143 " pathEditMode="relative" ptsTypes="AAAA">
                                      <p:cBhvr>
                                        <p:cTn id="48" dur="2000" fill="hold"/>
                                        <p:tgtEl>
                                          <p:spTgt spid="50"/>
                                        </p:tgtEl>
                                        <p:attrNameLst>
                                          <p:attrName>ppt_x</p:attrName>
                                          <p:attrName>ppt_y</p:attrName>
                                        </p:attrNameLst>
                                      </p:cBhvr>
                                    </p:animMotion>
                                  </p:childTnLst>
                                </p:cTn>
                              </p:par>
                            </p:childTnLst>
                          </p:cTn>
                        </p:par>
                        <p:par>
                          <p:cTn id="49" fill="hold">
                            <p:stCondLst>
                              <p:cond delay="2000"/>
                            </p:stCondLst>
                            <p:childTnLst>
                              <p:par>
                                <p:cTn id="50" presetID="3" presetClass="exit" presetSubtype="10" fill="hold" grpId="1" nodeType="afterEffect">
                                  <p:stCondLst>
                                    <p:cond delay="0"/>
                                  </p:stCondLst>
                                  <p:childTnLst>
                                    <p:animEffect transition="out" filter="blinds(horizontal)">
                                      <p:cBhvr>
                                        <p:cTn id="51" dur="500"/>
                                        <p:tgtEl>
                                          <p:spTgt spid="51"/>
                                        </p:tgtEl>
                                      </p:cBhvr>
                                    </p:animEffect>
                                    <p:set>
                                      <p:cBhvr>
                                        <p:cTn id="52" dur="1" fill="hold">
                                          <p:stCondLst>
                                            <p:cond delay="499"/>
                                          </p:stCondLst>
                                        </p:cTn>
                                        <p:tgtEl>
                                          <p:spTgt spid="51"/>
                                        </p:tgtEl>
                                        <p:attrNameLst>
                                          <p:attrName>style.visibility</p:attrName>
                                        </p:attrNameLst>
                                      </p:cBhvr>
                                      <p:to>
                                        <p:strVal val="hidden"/>
                                      </p:to>
                                    </p:set>
                                  </p:childTnLst>
                                </p:cTn>
                              </p:par>
                            </p:childTnLst>
                          </p:cTn>
                        </p:par>
                        <p:par>
                          <p:cTn id="53" fill="hold">
                            <p:stCondLst>
                              <p:cond delay="2500"/>
                            </p:stCondLst>
                            <p:childTnLst>
                              <p:par>
                                <p:cTn id="54" presetID="1" presetClass="entr" presetSubtype="0" fill="hold" grpId="0" nodeType="afterEffect">
                                  <p:stCondLst>
                                    <p:cond delay="0"/>
                                  </p:stCondLst>
                                  <p:childTnLst>
                                    <p:set>
                                      <p:cBhvr>
                                        <p:cTn id="55" dur="1" fill="hold">
                                          <p:stCondLst>
                                            <p:cond delay="0"/>
                                          </p:stCondLst>
                                        </p:cTn>
                                        <p:tgtEl>
                                          <p:spTgt spid="52"/>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5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9"/>
                                        </p:tgtEl>
                                        <p:attrNameLst>
                                          <p:attrName>style.visibility</p:attrName>
                                        </p:attrNameLst>
                                      </p:cBhvr>
                                      <p:to>
                                        <p:strVal val="visible"/>
                                      </p:to>
                                    </p:set>
                                  </p:childTnLst>
                                </p:cTn>
                              </p:par>
                              <p:par>
                                <p:cTn id="62" presetID="3" presetClass="exit" presetSubtype="10" fill="hold" grpId="2" nodeType="withEffect">
                                  <p:stCondLst>
                                    <p:cond delay="0"/>
                                  </p:stCondLst>
                                  <p:childTnLst>
                                    <p:animEffect transition="out" filter="blinds(horizontal)">
                                      <p:cBhvr>
                                        <p:cTn id="63" dur="500"/>
                                        <p:tgtEl>
                                          <p:spTgt spid="50"/>
                                        </p:tgtEl>
                                      </p:cBhvr>
                                    </p:animEffect>
                                    <p:set>
                                      <p:cBhvr>
                                        <p:cTn id="64" dur="1" fill="hold">
                                          <p:stCondLst>
                                            <p:cond delay="499"/>
                                          </p:stCondLst>
                                        </p:cTn>
                                        <p:tgtEl>
                                          <p:spTgt spid="50"/>
                                        </p:tgtEl>
                                        <p:attrNameLst>
                                          <p:attrName>style.visibility</p:attrName>
                                        </p:attrNameLst>
                                      </p:cBhvr>
                                      <p:to>
                                        <p:strVal val="hidden"/>
                                      </p:to>
                                    </p:set>
                                  </p:childTnLst>
                                </p:cTn>
                              </p:par>
                              <p:par>
                                <p:cTn id="65" presetID="3" presetClass="exit" presetSubtype="10" fill="hold" grpId="2" nodeType="withEffect">
                                  <p:stCondLst>
                                    <p:cond delay="0"/>
                                  </p:stCondLst>
                                  <p:childTnLst>
                                    <p:animEffect transition="out" filter="blinds(horizontal)">
                                      <p:cBhvr>
                                        <p:cTn id="66" dur="500"/>
                                        <p:tgtEl>
                                          <p:spTgt spid="48"/>
                                        </p:tgtEl>
                                      </p:cBhvr>
                                    </p:animEffect>
                                    <p:set>
                                      <p:cBhvr>
                                        <p:cTn id="67" dur="1" fill="hold">
                                          <p:stCondLst>
                                            <p:cond delay="499"/>
                                          </p:stCondLst>
                                        </p:cTn>
                                        <p:tgtEl>
                                          <p:spTgt spid="4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0" presetClass="path" presetSubtype="0" accel="50000" decel="50000" fill="hold" grpId="1" nodeType="clickEffect">
                                  <p:stCondLst>
                                    <p:cond delay="0"/>
                                  </p:stCondLst>
                                  <p:childTnLst>
                                    <p:animMotion origin="layout" path="M -2.08333E-7 -7.40741E-7 L 0.11172 0.15695 " pathEditMode="relative" rAng="0" ptsTypes="AA">
                                      <p:cBhvr>
                                        <p:cTn id="71" dur="2000" fill="hold"/>
                                        <p:tgtEl>
                                          <p:spTgt spid="44"/>
                                        </p:tgtEl>
                                        <p:attrNameLst>
                                          <p:attrName>ppt_x</p:attrName>
                                          <p:attrName>ppt_y</p:attrName>
                                        </p:attrNameLst>
                                      </p:cBhvr>
                                      <p:rCtr x="5586" y="7847"/>
                                    </p:animMotion>
                                  </p:childTnLst>
                                </p:cTn>
                              </p:par>
                              <p:par>
                                <p:cTn id="72" presetID="0" presetClass="path" presetSubtype="0" accel="50000" decel="50000" fill="hold" grpId="1" nodeType="withEffect">
                                  <p:stCondLst>
                                    <p:cond delay="0"/>
                                  </p:stCondLst>
                                  <p:childTnLst>
                                    <p:animMotion origin="layout" path="M -6.25E-7 -3.7037E-6 L 0.11016 -0.13032 " pathEditMode="relative" rAng="0" ptsTypes="AA">
                                      <p:cBhvr>
                                        <p:cTn id="73" dur="2000" fill="hold"/>
                                        <p:tgtEl>
                                          <p:spTgt spid="49"/>
                                        </p:tgtEl>
                                        <p:attrNameLst>
                                          <p:attrName>ppt_x</p:attrName>
                                          <p:attrName>ppt_y</p:attrName>
                                        </p:attrNameLst>
                                      </p:cBhvr>
                                      <p:rCtr x="5508" y="-6528"/>
                                    </p:animMotion>
                                  </p:childTnLst>
                                </p:cTn>
                              </p:par>
                            </p:childTnLst>
                          </p:cTn>
                        </p:par>
                        <p:par>
                          <p:cTn id="74" fill="hold">
                            <p:stCondLst>
                              <p:cond delay="2000"/>
                            </p:stCondLst>
                            <p:childTnLst>
                              <p:par>
                                <p:cTn id="75" presetID="1" presetClass="entr" presetSubtype="0" fill="hold" grpId="0" nodeType="afterEffect">
                                  <p:stCondLst>
                                    <p:cond delay="0"/>
                                  </p:stCondLst>
                                  <p:childTnLst>
                                    <p:set>
                                      <p:cBhvr>
                                        <p:cTn id="76" dur="1" fill="hold">
                                          <p:stCondLst>
                                            <p:cond delay="0"/>
                                          </p:stCondLst>
                                        </p:cTn>
                                        <p:tgtEl>
                                          <p:spTgt spid="60"/>
                                        </p:tgtEl>
                                        <p:attrNameLst>
                                          <p:attrName>style.visibility</p:attrName>
                                        </p:attrNameLst>
                                      </p:cBhvr>
                                      <p:to>
                                        <p:strVal val="visible"/>
                                      </p:to>
                                    </p:set>
                                  </p:childTnLst>
                                </p:cTn>
                              </p:par>
                              <p:par>
                                <p:cTn id="77" presetID="3" presetClass="exit" presetSubtype="10" fill="hold" grpId="1" nodeType="withEffect">
                                  <p:stCondLst>
                                    <p:cond delay="0"/>
                                  </p:stCondLst>
                                  <p:childTnLst>
                                    <p:animEffect transition="out" filter="blinds(horizontal)">
                                      <p:cBhvr>
                                        <p:cTn id="78" dur="500"/>
                                        <p:tgtEl>
                                          <p:spTgt spid="52"/>
                                        </p:tgtEl>
                                      </p:cBhvr>
                                    </p:animEffect>
                                    <p:set>
                                      <p:cBhvr>
                                        <p:cTn id="79" dur="1" fill="hold">
                                          <p:stCondLst>
                                            <p:cond delay="499"/>
                                          </p:stCondLst>
                                        </p:cTn>
                                        <p:tgtEl>
                                          <p:spTgt spid="52"/>
                                        </p:tgtEl>
                                        <p:attrNameLst>
                                          <p:attrName>style.visibility</p:attrName>
                                        </p:attrNameLst>
                                      </p:cBhvr>
                                      <p:to>
                                        <p:strVal val="hidden"/>
                                      </p:to>
                                    </p:set>
                                  </p:childTnLst>
                                </p:cTn>
                              </p:par>
                              <p:par>
                                <p:cTn id="80" presetID="3" presetClass="exit" presetSubtype="10" fill="hold" grpId="1" nodeType="withEffect">
                                  <p:stCondLst>
                                    <p:cond delay="0"/>
                                  </p:stCondLst>
                                  <p:childTnLst>
                                    <p:animEffect transition="out" filter="blinds(horizontal)">
                                      <p:cBhvr>
                                        <p:cTn id="81" dur="500"/>
                                        <p:tgtEl>
                                          <p:spTgt spid="54"/>
                                        </p:tgtEl>
                                      </p:cBhvr>
                                    </p:animEffect>
                                    <p:set>
                                      <p:cBhvr>
                                        <p:cTn id="82" dur="1" fill="hold">
                                          <p:stCondLst>
                                            <p:cond delay="499"/>
                                          </p:stCondLst>
                                        </p:cTn>
                                        <p:tgtEl>
                                          <p:spTgt spid="54"/>
                                        </p:tgtEl>
                                        <p:attrNameLst>
                                          <p:attrName>style.visibility</p:attrName>
                                        </p:attrNameLst>
                                      </p:cBhvr>
                                      <p:to>
                                        <p:strVal val="hidden"/>
                                      </p:to>
                                    </p:set>
                                  </p:childTnLst>
                                </p:cTn>
                              </p:par>
                              <p:par>
                                <p:cTn id="83" presetID="3" presetClass="exit" presetSubtype="10" fill="hold" grpId="2" nodeType="withEffect">
                                  <p:stCondLst>
                                    <p:cond delay="0"/>
                                  </p:stCondLst>
                                  <p:childTnLst>
                                    <p:animEffect transition="out" filter="blinds(horizontal)">
                                      <p:cBhvr>
                                        <p:cTn id="84" dur="500"/>
                                        <p:tgtEl>
                                          <p:spTgt spid="49"/>
                                        </p:tgtEl>
                                      </p:cBhvr>
                                    </p:animEffect>
                                    <p:set>
                                      <p:cBhvr>
                                        <p:cTn id="85" dur="1" fill="hold">
                                          <p:stCondLst>
                                            <p:cond delay="499"/>
                                          </p:stCondLst>
                                        </p:cTn>
                                        <p:tgtEl>
                                          <p:spTgt spid="49"/>
                                        </p:tgtEl>
                                        <p:attrNameLst>
                                          <p:attrName>style.visibility</p:attrName>
                                        </p:attrNameLst>
                                      </p:cBhvr>
                                      <p:to>
                                        <p:strVal val="hidden"/>
                                      </p:to>
                                    </p:set>
                                  </p:childTnLst>
                                </p:cTn>
                              </p:par>
                              <p:par>
                                <p:cTn id="86" presetID="3" presetClass="exit" presetSubtype="10" fill="hold" grpId="2" nodeType="withEffect">
                                  <p:stCondLst>
                                    <p:cond delay="0"/>
                                  </p:stCondLst>
                                  <p:childTnLst>
                                    <p:animEffect transition="out" filter="blinds(horizontal)">
                                      <p:cBhvr>
                                        <p:cTn id="87" dur="500"/>
                                        <p:tgtEl>
                                          <p:spTgt spid="44"/>
                                        </p:tgtEl>
                                      </p:cBhvr>
                                    </p:animEffect>
                                    <p:set>
                                      <p:cBhvr>
                                        <p:cTn id="88"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0" grpId="2" animBg="1"/>
      <p:bldP spid="48" grpId="0" animBg="1"/>
      <p:bldP spid="48" grpId="1" animBg="1"/>
      <p:bldP spid="48" grpId="2" animBg="1"/>
      <p:bldP spid="112" grpId="0" build="p"/>
      <p:bldP spid="112" grpId="1" build="p"/>
      <p:bldP spid="4" grpId="0"/>
      <p:bldP spid="6" grpId="0"/>
      <p:bldP spid="7" grpId="0"/>
      <p:bldP spid="8" grpId="0"/>
      <p:bldP spid="40" grpId="0"/>
      <p:bldP spid="44" grpId="0" animBg="1"/>
      <p:bldP spid="44" grpId="1" animBg="1"/>
      <p:bldP spid="44" grpId="2" animBg="1"/>
      <p:bldP spid="49" grpId="0" animBg="1"/>
      <p:bldP spid="49" grpId="1" animBg="1"/>
      <p:bldP spid="49" grpId="2" animBg="1"/>
      <p:bldP spid="51" grpId="0"/>
      <p:bldP spid="51" grpId="1"/>
      <p:bldP spid="52" grpId="0"/>
      <p:bldP spid="52" grpId="1"/>
      <p:bldP spid="54" grpId="0"/>
      <p:bldP spid="54" grpId="1"/>
      <p:bldP spid="6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50" name="Diamond 49">
            <a:extLst>
              <a:ext uri="{FF2B5EF4-FFF2-40B4-BE49-F238E27FC236}">
                <a16:creationId xmlns:a16="http://schemas.microsoft.com/office/drawing/2014/main" id="{02CF5E75-70A1-FB50-B738-805ADA5AD5EA}"/>
              </a:ext>
            </a:extLst>
          </p:cNvPr>
          <p:cNvSpPr/>
          <p:nvPr/>
        </p:nvSpPr>
        <p:spPr>
          <a:xfrm>
            <a:off x="1778709" y="3581486"/>
            <a:ext cx="291899" cy="279964"/>
          </a:xfrm>
          <a:prstGeom prst="diamond">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Diamond 47">
            <a:extLst>
              <a:ext uri="{FF2B5EF4-FFF2-40B4-BE49-F238E27FC236}">
                <a16:creationId xmlns:a16="http://schemas.microsoft.com/office/drawing/2014/main" id="{D085C852-8B40-CFFE-70A2-FB633883788A}"/>
              </a:ext>
            </a:extLst>
          </p:cNvPr>
          <p:cNvSpPr/>
          <p:nvPr/>
        </p:nvSpPr>
        <p:spPr>
          <a:xfrm>
            <a:off x="1453177" y="3577946"/>
            <a:ext cx="291899" cy="279964"/>
          </a:xfrm>
          <a:prstGeom prst="diamond">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Google Shape;111;p19"/>
          <p:cNvSpPr txBox="1">
            <a:spLocks noGrp="1"/>
          </p:cNvSpPr>
          <p:nvPr>
            <p:ph type="title"/>
          </p:nvPr>
        </p:nvSpPr>
        <p:spPr>
          <a:xfrm>
            <a:off x="415599" y="593367"/>
            <a:ext cx="10390945" cy="943200"/>
          </a:xfrm>
          <a:prstGeom prst="rect">
            <a:avLst/>
          </a:prstGeom>
        </p:spPr>
        <p:txBody>
          <a:bodyPr spcFirstLastPara="1" wrap="square" lIns="121900" tIns="121900" rIns="121900" bIns="121900" anchor="t" anchorCtr="0">
            <a:normAutofit fontScale="90000"/>
          </a:bodyPr>
          <a:lstStyle/>
          <a:p>
            <a:pPr>
              <a:buClr>
                <a:srgbClr val="3F3F3F"/>
              </a:buClr>
              <a:buSzPts val="4000"/>
            </a:pPr>
            <a:r>
              <a:rPr lang="en-US" sz="3600" b="1" dirty="0">
                <a:solidFill>
                  <a:srgbClr val="C00000"/>
                </a:solidFill>
                <a:latin typeface="Palatino Linotype"/>
              </a:rPr>
              <a:t>How to collect the least possible paired observations?</a:t>
            </a:r>
            <a:br>
              <a:rPr lang="en-US" sz="3600" b="1" dirty="0">
                <a:solidFill>
                  <a:srgbClr val="C00000"/>
                </a:solidFill>
                <a:latin typeface="Palatino Linotype"/>
              </a:rPr>
            </a:br>
            <a:r>
              <a:rPr lang="en-US" sz="3600" b="1" dirty="0">
                <a:solidFill>
                  <a:srgbClr val="C00000"/>
                </a:solidFill>
                <a:latin typeface="Palatino Linotype"/>
              </a:rPr>
              <a:t>Use AMIR!</a:t>
            </a:r>
            <a:br>
              <a:rPr lang="en-US" sz="3600" b="1" dirty="0">
                <a:solidFill>
                  <a:srgbClr val="C00000"/>
                </a:solidFill>
                <a:latin typeface="Palatino Linotype"/>
              </a:rPr>
            </a:br>
            <a:endParaRPr lang="en-US" sz="3600" b="1" dirty="0">
              <a:solidFill>
                <a:srgbClr val="C00000"/>
              </a:solidFill>
              <a:latin typeface="Palatino Linotype"/>
            </a:endParaRPr>
          </a:p>
        </p:txBody>
      </p:sp>
      <p:sp>
        <p:nvSpPr>
          <p:cNvPr id="112" name="Google Shape;112;p19"/>
          <p:cNvSpPr txBox="1">
            <a:spLocks noGrp="1"/>
          </p:cNvSpPr>
          <p:nvPr>
            <p:ph type="body" idx="1"/>
          </p:nvPr>
        </p:nvSpPr>
        <p:spPr>
          <a:xfrm>
            <a:off x="415600" y="1289785"/>
            <a:ext cx="11360800" cy="5452637"/>
          </a:xfrm>
          <a:prstGeom prst="rect">
            <a:avLst/>
          </a:prstGeom>
        </p:spPr>
        <p:txBody>
          <a:bodyPr spcFirstLastPara="1" wrap="square" lIns="121900" tIns="121900" rIns="121900" bIns="121900" anchor="t" anchorCtr="0">
            <a:normAutofit/>
          </a:bodyPr>
          <a:lstStyle/>
          <a:p>
            <a:pPr marL="0" indent="0">
              <a:buNone/>
            </a:pPr>
            <a:endParaRPr dirty="0"/>
          </a:p>
          <a:p>
            <a:pPr marL="457200" indent="-457200">
              <a:lnSpc>
                <a:spcPct val="80000"/>
              </a:lnSpc>
              <a:buClr>
                <a:schemeClr val="dk1"/>
              </a:buClr>
              <a:buSzPts val="2800"/>
              <a:buFont typeface="Wingdings" pitchFamily="2" charset="2"/>
              <a:buChar char="Ø"/>
            </a:pPr>
            <a:r>
              <a:rPr lang="en-US" sz="2600" dirty="0">
                <a:solidFill>
                  <a:schemeClr val="dk1"/>
                </a:solidFill>
                <a:latin typeface="Palatino Linotype"/>
              </a:rPr>
              <a:t>Idea: paired collections are most valuable in classes where both models are uncertain about their predictions.</a:t>
            </a: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p:txBody>
      </p:sp>
      <p:sp>
        <p:nvSpPr>
          <p:cNvPr id="2" name="Slide Number Placeholder 1">
            <a:extLst>
              <a:ext uri="{FF2B5EF4-FFF2-40B4-BE49-F238E27FC236}">
                <a16:creationId xmlns:a16="http://schemas.microsoft.com/office/drawing/2014/main" id="{515FDF12-A67E-A4E8-BBD5-16E39DB0CD94}"/>
              </a:ext>
            </a:extLst>
          </p:cNvPr>
          <p:cNvSpPr>
            <a:spLocks noGrp="1"/>
          </p:cNvSpPr>
          <p:nvPr>
            <p:ph type="sldNum" idx="12"/>
          </p:nvPr>
        </p:nvSpPr>
        <p:spPr/>
        <p:txBody>
          <a:bodyPr/>
          <a:lstStyle/>
          <a:p>
            <a:r>
              <a:rPr lang="en" dirty="0"/>
              <a:t>14</a:t>
            </a:r>
          </a:p>
        </p:txBody>
      </p:sp>
      <p:pic>
        <p:nvPicPr>
          <p:cNvPr id="3" name="Graphic 2" descr="Video camera with solid fill">
            <a:extLst>
              <a:ext uri="{FF2B5EF4-FFF2-40B4-BE49-F238E27FC236}">
                <a16:creationId xmlns:a16="http://schemas.microsoft.com/office/drawing/2014/main" id="{0FEAFA72-E8AB-2E7D-A02F-B4D38B7C4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2473" y="2685610"/>
            <a:ext cx="1079799" cy="948316"/>
          </a:xfrm>
          <a:prstGeom prst="rect">
            <a:avLst/>
          </a:prstGeom>
        </p:spPr>
      </p:pic>
      <p:sp>
        <p:nvSpPr>
          <p:cNvPr id="4" name="TextBox 3">
            <a:extLst>
              <a:ext uri="{FF2B5EF4-FFF2-40B4-BE49-F238E27FC236}">
                <a16:creationId xmlns:a16="http://schemas.microsoft.com/office/drawing/2014/main" id="{47CA7300-4917-4F80-3472-E684E48CC8A2}"/>
              </a:ext>
            </a:extLst>
          </p:cNvPr>
          <p:cNvSpPr txBox="1"/>
          <p:nvPr/>
        </p:nvSpPr>
        <p:spPr>
          <a:xfrm>
            <a:off x="2782653" y="3690358"/>
            <a:ext cx="2824442" cy="369332"/>
          </a:xfrm>
          <a:prstGeom prst="rect">
            <a:avLst/>
          </a:prstGeom>
          <a:noFill/>
        </p:spPr>
        <p:txBody>
          <a:bodyPr wrap="square" rtlCol="0">
            <a:spAutoFit/>
          </a:bodyPr>
          <a:lstStyle/>
          <a:p>
            <a:r>
              <a:rPr lang="en-US" dirty="0">
                <a:latin typeface="Palatino Linotype" panose="02040502050505030304" pitchFamily="18" charset="0"/>
              </a:rPr>
              <a:t>Pretrained Video Model</a:t>
            </a:r>
          </a:p>
        </p:txBody>
      </p:sp>
      <p:pic>
        <p:nvPicPr>
          <p:cNvPr id="5" name="Graphic 4" descr="Network with solid fill">
            <a:extLst>
              <a:ext uri="{FF2B5EF4-FFF2-40B4-BE49-F238E27FC236}">
                <a16:creationId xmlns:a16="http://schemas.microsoft.com/office/drawing/2014/main" id="{7FE333BF-2DAF-8061-72A2-F2C1D89BFF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2473" y="4713244"/>
            <a:ext cx="1079799" cy="948316"/>
          </a:xfrm>
          <a:prstGeom prst="rect">
            <a:avLst/>
          </a:prstGeom>
        </p:spPr>
      </p:pic>
      <p:sp>
        <p:nvSpPr>
          <p:cNvPr id="6" name="TextBox 5">
            <a:extLst>
              <a:ext uri="{FF2B5EF4-FFF2-40B4-BE49-F238E27FC236}">
                <a16:creationId xmlns:a16="http://schemas.microsoft.com/office/drawing/2014/main" id="{0EACEFE4-430D-F89E-1189-1F593D25B0E6}"/>
              </a:ext>
            </a:extLst>
          </p:cNvPr>
          <p:cNvSpPr txBox="1"/>
          <p:nvPr/>
        </p:nvSpPr>
        <p:spPr>
          <a:xfrm>
            <a:off x="2894014" y="5884204"/>
            <a:ext cx="2707560" cy="369332"/>
          </a:xfrm>
          <a:prstGeom prst="rect">
            <a:avLst/>
          </a:prstGeom>
          <a:noFill/>
        </p:spPr>
        <p:txBody>
          <a:bodyPr wrap="square" rtlCol="0">
            <a:spAutoFit/>
          </a:bodyPr>
          <a:lstStyle/>
          <a:p>
            <a:r>
              <a:rPr lang="en-US" dirty="0">
                <a:latin typeface="Palatino Linotype" panose="02040502050505030304" pitchFamily="18" charset="0"/>
              </a:rPr>
              <a:t>Network Traffic Model</a:t>
            </a:r>
          </a:p>
        </p:txBody>
      </p:sp>
      <p:sp>
        <p:nvSpPr>
          <p:cNvPr id="7" name="TextBox 6">
            <a:extLst>
              <a:ext uri="{FF2B5EF4-FFF2-40B4-BE49-F238E27FC236}">
                <a16:creationId xmlns:a16="http://schemas.microsoft.com/office/drawing/2014/main" id="{82B4E12D-0990-BB3A-2E54-62D1BB258407}"/>
              </a:ext>
            </a:extLst>
          </p:cNvPr>
          <p:cNvSpPr txBox="1"/>
          <p:nvPr/>
        </p:nvSpPr>
        <p:spPr>
          <a:xfrm>
            <a:off x="6117643" y="3766026"/>
            <a:ext cx="1457617" cy="369332"/>
          </a:xfrm>
          <a:prstGeom prst="rect">
            <a:avLst/>
          </a:prstGeom>
          <a:noFill/>
        </p:spPr>
        <p:txBody>
          <a:bodyPr wrap="square" rtlCol="0">
            <a:spAutoFit/>
          </a:bodyPr>
          <a:lstStyle/>
          <a:p>
            <a:r>
              <a:rPr lang="en-US" dirty="0">
                <a:latin typeface="Palatino Linotype" panose="02040502050505030304" pitchFamily="18" charset="0"/>
              </a:rPr>
              <a:t>Output Vid</a:t>
            </a:r>
          </a:p>
        </p:txBody>
      </p:sp>
      <p:sp>
        <p:nvSpPr>
          <p:cNvPr id="8" name="TextBox 7">
            <a:extLst>
              <a:ext uri="{FF2B5EF4-FFF2-40B4-BE49-F238E27FC236}">
                <a16:creationId xmlns:a16="http://schemas.microsoft.com/office/drawing/2014/main" id="{6530B2BA-1271-75F0-91B3-DB9029C71497}"/>
              </a:ext>
            </a:extLst>
          </p:cNvPr>
          <p:cNvSpPr txBox="1"/>
          <p:nvPr/>
        </p:nvSpPr>
        <p:spPr>
          <a:xfrm>
            <a:off x="6118984" y="5729744"/>
            <a:ext cx="1466590" cy="369332"/>
          </a:xfrm>
          <a:prstGeom prst="rect">
            <a:avLst/>
          </a:prstGeom>
          <a:noFill/>
        </p:spPr>
        <p:txBody>
          <a:bodyPr wrap="square" rtlCol="0">
            <a:spAutoFit/>
          </a:bodyPr>
          <a:lstStyle/>
          <a:p>
            <a:r>
              <a:rPr lang="en-US" dirty="0">
                <a:latin typeface="Palatino Linotype" panose="02040502050505030304" pitchFamily="18" charset="0"/>
              </a:rPr>
              <a:t>Output Net</a:t>
            </a:r>
          </a:p>
        </p:txBody>
      </p:sp>
      <p:pic>
        <p:nvPicPr>
          <p:cNvPr id="9" name="Graphic 8" descr="Shuffle outline">
            <a:extLst>
              <a:ext uri="{FF2B5EF4-FFF2-40B4-BE49-F238E27FC236}">
                <a16:creationId xmlns:a16="http://schemas.microsoft.com/office/drawing/2014/main" id="{F4A0056B-F162-17B0-A11B-07BAD81E20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78029" y="4059690"/>
            <a:ext cx="770433" cy="676620"/>
          </a:xfrm>
          <a:prstGeom prst="rect">
            <a:avLst/>
          </a:prstGeom>
        </p:spPr>
      </p:pic>
      <p:pic>
        <p:nvPicPr>
          <p:cNvPr id="10" name="Graphic 9" descr="Arrow Right outline">
            <a:extLst>
              <a:ext uri="{FF2B5EF4-FFF2-40B4-BE49-F238E27FC236}">
                <a16:creationId xmlns:a16="http://schemas.microsoft.com/office/drawing/2014/main" id="{B47D257B-26D3-CCC0-7CB2-FA09D75A652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24478" y="3050291"/>
            <a:ext cx="914400" cy="604413"/>
          </a:xfrm>
          <a:prstGeom prst="rect">
            <a:avLst/>
          </a:prstGeom>
        </p:spPr>
      </p:pic>
      <p:pic>
        <p:nvPicPr>
          <p:cNvPr id="11" name="Graphic 10" descr="Arrow Right outline">
            <a:extLst>
              <a:ext uri="{FF2B5EF4-FFF2-40B4-BE49-F238E27FC236}">
                <a16:creationId xmlns:a16="http://schemas.microsoft.com/office/drawing/2014/main" id="{DF4A7719-5C3A-5EE9-9971-5643C9A1B71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05460" y="4961502"/>
            <a:ext cx="914400" cy="604413"/>
          </a:xfrm>
          <a:prstGeom prst="rect">
            <a:avLst/>
          </a:prstGeom>
        </p:spPr>
      </p:pic>
      <p:pic>
        <p:nvPicPr>
          <p:cNvPr id="18" name="Graphic 17" descr="Walk outline">
            <a:extLst>
              <a:ext uri="{FF2B5EF4-FFF2-40B4-BE49-F238E27FC236}">
                <a16:creationId xmlns:a16="http://schemas.microsoft.com/office/drawing/2014/main" id="{D4093D39-E9B2-77AB-390F-8A5CC732626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24518" y="4823364"/>
            <a:ext cx="914400" cy="914400"/>
          </a:xfrm>
          <a:prstGeom prst="rect">
            <a:avLst/>
          </a:prstGeom>
        </p:spPr>
      </p:pic>
      <p:pic>
        <p:nvPicPr>
          <p:cNvPr id="19" name="Graphic 18" descr="Walk outline">
            <a:extLst>
              <a:ext uri="{FF2B5EF4-FFF2-40B4-BE49-F238E27FC236}">
                <a16:creationId xmlns:a16="http://schemas.microsoft.com/office/drawing/2014/main" id="{79FB47EA-8965-5CE6-9B5A-D7176FDA68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58161" y="2882923"/>
            <a:ext cx="914400" cy="914400"/>
          </a:xfrm>
          <a:prstGeom prst="rect">
            <a:avLst/>
          </a:prstGeom>
        </p:spPr>
      </p:pic>
      <p:pic>
        <p:nvPicPr>
          <p:cNvPr id="39" name="Graphic 38" descr="Database with solid fill">
            <a:extLst>
              <a:ext uri="{FF2B5EF4-FFF2-40B4-BE49-F238E27FC236}">
                <a16:creationId xmlns:a16="http://schemas.microsoft.com/office/drawing/2014/main" id="{A2BBA31B-46F8-79FE-5A95-9184D25578F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96871" y="3987168"/>
            <a:ext cx="914400" cy="914400"/>
          </a:xfrm>
          <a:prstGeom prst="rect">
            <a:avLst/>
          </a:prstGeom>
        </p:spPr>
      </p:pic>
      <p:sp>
        <p:nvSpPr>
          <p:cNvPr id="40" name="TextBox 39">
            <a:extLst>
              <a:ext uri="{FF2B5EF4-FFF2-40B4-BE49-F238E27FC236}">
                <a16:creationId xmlns:a16="http://schemas.microsoft.com/office/drawing/2014/main" id="{DD87C2D6-2F4E-2503-6A27-FB096F50B7F0}"/>
              </a:ext>
            </a:extLst>
          </p:cNvPr>
          <p:cNvSpPr txBox="1"/>
          <p:nvPr/>
        </p:nvSpPr>
        <p:spPr>
          <a:xfrm>
            <a:off x="577466" y="4885494"/>
            <a:ext cx="2353209" cy="646331"/>
          </a:xfrm>
          <a:prstGeom prst="rect">
            <a:avLst/>
          </a:prstGeom>
          <a:noFill/>
        </p:spPr>
        <p:txBody>
          <a:bodyPr wrap="square" rtlCol="0">
            <a:spAutoFit/>
          </a:bodyPr>
          <a:lstStyle/>
          <a:p>
            <a:pPr algn="ctr"/>
            <a:r>
              <a:rPr lang="en-US" dirty="0">
                <a:latin typeface="Palatino Linotype" panose="02040502050505030304" pitchFamily="18" charset="0"/>
              </a:rPr>
              <a:t>Validation Pairs from </a:t>
            </a:r>
          </a:p>
          <a:p>
            <a:pPr algn="ctr"/>
            <a:r>
              <a:rPr lang="en-US" dirty="0">
                <a:latin typeface="Palatino Linotype" panose="02040502050505030304" pitchFamily="18" charset="0"/>
              </a:rPr>
              <a:t>ANY Environment</a:t>
            </a:r>
          </a:p>
        </p:txBody>
      </p:sp>
      <p:pic>
        <p:nvPicPr>
          <p:cNvPr id="41" name="Graphic 40" descr="Shuffle outline">
            <a:extLst>
              <a:ext uri="{FF2B5EF4-FFF2-40B4-BE49-F238E27FC236}">
                <a16:creationId xmlns:a16="http://schemas.microsoft.com/office/drawing/2014/main" id="{5305C086-8AA8-FC2A-DBC6-B01713C133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68238" y="4059690"/>
            <a:ext cx="770433" cy="676620"/>
          </a:xfrm>
          <a:prstGeom prst="rect">
            <a:avLst/>
          </a:prstGeom>
        </p:spPr>
      </p:pic>
      <p:sp>
        <p:nvSpPr>
          <p:cNvPr id="44" name="Rectangle 43">
            <a:extLst>
              <a:ext uri="{FF2B5EF4-FFF2-40B4-BE49-F238E27FC236}">
                <a16:creationId xmlns:a16="http://schemas.microsoft.com/office/drawing/2014/main" id="{AD651849-999D-3578-99DB-D01835FBFD6C}"/>
              </a:ext>
            </a:extLst>
          </p:cNvPr>
          <p:cNvSpPr/>
          <p:nvPr/>
        </p:nvSpPr>
        <p:spPr>
          <a:xfrm>
            <a:off x="7135250" y="3268812"/>
            <a:ext cx="516467" cy="365113"/>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0.3</a:t>
            </a:r>
          </a:p>
        </p:txBody>
      </p:sp>
      <p:sp>
        <p:nvSpPr>
          <p:cNvPr id="49" name="Rectangle 48">
            <a:extLst>
              <a:ext uri="{FF2B5EF4-FFF2-40B4-BE49-F238E27FC236}">
                <a16:creationId xmlns:a16="http://schemas.microsoft.com/office/drawing/2014/main" id="{9D94D066-360A-F511-D577-A3F5F3291804}"/>
              </a:ext>
            </a:extLst>
          </p:cNvPr>
          <p:cNvSpPr/>
          <p:nvPr/>
        </p:nvSpPr>
        <p:spPr>
          <a:xfrm>
            <a:off x="7152008" y="5195628"/>
            <a:ext cx="489424" cy="376682"/>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0.1</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9733EF3-4827-3FFB-B44B-D25417F67077}"/>
                  </a:ext>
                </a:extLst>
              </p:cNvPr>
              <p:cNvSpPr txBox="1"/>
              <p:nvPr/>
            </p:nvSpPr>
            <p:spPr>
              <a:xfrm>
                <a:off x="1503306" y="3167831"/>
                <a:ext cx="55893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𝐶</m:t>
                          </m:r>
                        </m:e>
                        <m:sup>
                          <m:r>
                            <a:rPr lang="en-US" b="0" i="1" smtClean="0">
                              <a:latin typeface="Cambria Math" panose="02040503050406030204" pitchFamily="18" charset="0"/>
                            </a:rPr>
                            <m:t>3</m:t>
                          </m:r>
                        </m:sup>
                      </m:sSup>
                    </m:oMath>
                  </m:oMathPara>
                </a14:m>
                <a:endParaRPr lang="en-US" dirty="0">
                  <a:latin typeface="Palatino Linotype" panose="02040502050505030304" pitchFamily="18" charset="0"/>
                </a:endParaRPr>
              </a:p>
            </p:txBody>
          </p:sp>
        </mc:Choice>
        <mc:Fallback xmlns="">
          <p:sp>
            <p:nvSpPr>
              <p:cNvPr id="51" name="TextBox 50">
                <a:extLst>
                  <a:ext uri="{FF2B5EF4-FFF2-40B4-BE49-F238E27FC236}">
                    <a16:creationId xmlns:a16="http://schemas.microsoft.com/office/drawing/2014/main" id="{B9733EF3-4827-3FFB-B44B-D25417F67077}"/>
                  </a:ext>
                </a:extLst>
              </p:cNvPr>
              <p:cNvSpPr txBox="1">
                <a:spLocks noRot="1" noChangeAspect="1" noMove="1" noResize="1" noEditPoints="1" noAdjustHandles="1" noChangeArrowheads="1" noChangeShapeType="1" noTextEdit="1"/>
              </p:cNvSpPr>
              <p:nvPr/>
            </p:nvSpPr>
            <p:spPr>
              <a:xfrm>
                <a:off x="1503306" y="3167831"/>
                <a:ext cx="558937"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3DC15045-F2A9-61C3-AEA6-FDF8AE066E2C}"/>
                  </a:ext>
                </a:extLst>
              </p:cNvPr>
              <p:cNvSpPr txBox="1"/>
              <p:nvPr/>
            </p:nvSpPr>
            <p:spPr>
              <a:xfrm>
                <a:off x="6844413" y="2839931"/>
                <a:ext cx="807304" cy="3857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𝑉</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𝑣𝑖𝑑</m:t>
                          </m:r>
                        </m:sub>
                        <m:sup>
                          <m:r>
                            <a:rPr lang="en-US" b="0" i="1" smtClean="0">
                              <a:latin typeface="Cambria Math" panose="02040503050406030204" pitchFamily="18" charset="0"/>
                            </a:rPr>
                            <m:t>3</m:t>
                          </m:r>
                        </m:sup>
                      </m:sSubSup>
                      <m:r>
                        <a:rPr lang="en-US" b="0" i="1" smtClean="0">
                          <a:latin typeface="Cambria Math" panose="02040503050406030204" pitchFamily="18" charset="0"/>
                        </a:rPr>
                        <m:t>)</m:t>
                      </m:r>
                    </m:oMath>
                  </m:oMathPara>
                </a14:m>
                <a:endParaRPr lang="en-US" b="0" dirty="0">
                  <a:latin typeface="Palatino Linotype" panose="02040502050505030304" pitchFamily="18" charset="0"/>
                </a:endParaRPr>
              </a:p>
            </p:txBody>
          </p:sp>
        </mc:Choice>
        <mc:Fallback xmlns="">
          <p:sp>
            <p:nvSpPr>
              <p:cNvPr id="52" name="TextBox 51">
                <a:extLst>
                  <a:ext uri="{FF2B5EF4-FFF2-40B4-BE49-F238E27FC236}">
                    <a16:creationId xmlns:a16="http://schemas.microsoft.com/office/drawing/2014/main" id="{3DC15045-F2A9-61C3-AEA6-FDF8AE066E2C}"/>
                  </a:ext>
                </a:extLst>
              </p:cNvPr>
              <p:cNvSpPr txBox="1">
                <a:spLocks noRot="1" noChangeAspect="1" noMove="1" noResize="1" noEditPoints="1" noAdjustHandles="1" noChangeArrowheads="1" noChangeShapeType="1" noTextEdit="1"/>
              </p:cNvSpPr>
              <p:nvPr/>
            </p:nvSpPr>
            <p:spPr>
              <a:xfrm>
                <a:off x="6844413" y="2839931"/>
                <a:ext cx="807304" cy="385747"/>
              </a:xfrm>
              <a:prstGeom prst="rect">
                <a:avLst/>
              </a:prstGeom>
              <a:blipFill>
                <a:blip r:embed="rId16"/>
                <a:stretch>
                  <a:fillRect r="-31250"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1195D09-A2AF-22E5-4BE7-AD128603082E}"/>
                  </a:ext>
                </a:extLst>
              </p:cNvPr>
              <p:cNvSpPr txBox="1"/>
              <p:nvPr/>
            </p:nvSpPr>
            <p:spPr>
              <a:xfrm>
                <a:off x="6834128" y="4754654"/>
                <a:ext cx="807304" cy="3725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𝑛𝑒𝑡</m:t>
                          </m:r>
                        </m:sub>
                        <m:sup>
                          <m:r>
                            <a:rPr lang="en-US" b="0" i="1" smtClean="0">
                              <a:latin typeface="Cambria Math" panose="02040503050406030204" pitchFamily="18" charset="0"/>
                            </a:rPr>
                            <m:t>3</m:t>
                          </m:r>
                        </m:sup>
                      </m:sSubSup>
                      <m:r>
                        <a:rPr lang="en-US" b="0" i="1" smtClean="0">
                          <a:latin typeface="Cambria Math" panose="02040503050406030204" pitchFamily="18" charset="0"/>
                        </a:rPr>
                        <m:t>)</m:t>
                      </m:r>
                    </m:oMath>
                  </m:oMathPara>
                </a14:m>
                <a:endParaRPr lang="en-US" b="0" dirty="0">
                  <a:latin typeface="Palatino Linotype" panose="02040502050505030304" pitchFamily="18" charset="0"/>
                </a:endParaRPr>
              </a:p>
            </p:txBody>
          </p:sp>
        </mc:Choice>
        <mc:Fallback xmlns="">
          <p:sp>
            <p:nvSpPr>
              <p:cNvPr id="54" name="TextBox 53">
                <a:extLst>
                  <a:ext uri="{FF2B5EF4-FFF2-40B4-BE49-F238E27FC236}">
                    <a16:creationId xmlns:a16="http://schemas.microsoft.com/office/drawing/2014/main" id="{B1195D09-A2AF-22E5-4BE7-AD128603082E}"/>
                  </a:ext>
                </a:extLst>
              </p:cNvPr>
              <p:cNvSpPr txBox="1">
                <a:spLocks noRot="1" noChangeAspect="1" noMove="1" noResize="1" noEditPoints="1" noAdjustHandles="1" noChangeArrowheads="1" noChangeShapeType="1" noTextEdit="1"/>
              </p:cNvSpPr>
              <p:nvPr/>
            </p:nvSpPr>
            <p:spPr>
              <a:xfrm>
                <a:off x="6834128" y="4754654"/>
                <a:ext cx="807304" cy="372538"/>
              </a:xfrm>
              <a:prstGeom prst="rect">
                <a:avLst/>
              </a:prstGeom>
              <a:blipFill>
                <a:blip r:embed="rId17"/>
                <a:stretch>
                  <a:fillRect r="-34375" b="-13333"/>
                </a:stretch>
              </a:blipFill>
            </p:spPr>
            <p:txBody>
              <a:bodyPr/>
              <a:lstStyle/>
              <a:p>
                <a:r>
                  <a:rPr lang="en-US">
                    <a:noFill/>
                  </a:rPr>
                  <a:t> </a:t>
                </a:r>
              </a:p>
            </p:txBody>
          </p:sp>
        </mc:Fallback>
      </mc:AlternateContent>
      <p:sp>
        <p:nvSpPr>
          <p:cNvPr id="59" name="Rectangle 58">
            <a:extLst>
              <a:ext uri="{FF2B5EF4-FFF2-40B4-BE49-F238E27FC236}">
                <a16:creationId xmlns:a16="http://schemas.microsoft.com/office/drawing/2014/main" id="{9244B414-A421-02AA-874C-C8EA40CDCDDD}"/>
              </a:ext>
            </a:extLst>
          </p:cNvPr>
          <p:cNvSpPr/>
          <p:nvPr/>
        </p:nvSpPr>
        <p:spPr>
          <a:xfrm>
            <a:off x="8456037" y="3960301"/>
            <a:ext cx="516467" cy="36511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0.5</a:t>
            </a:r>
          </a:p>
        </p:txBody>
      </p:sp>
      <p:sp>
        <p:nvSpPr>
          <p:cNvPr id="60" name="Rectangle 59">
            <a:extLst>
              <a:ext uri="{FF2B5EF4-FFF2-40B4-BE49-F238E27FC236}">
                <a16:creationId xmlns:a16="http://schemas.microsoft.com/office/drawing/2014/main" id="{77B86466-7F37-4D72-9658-92E901FE8EC1}"/>
              </a:ext>
            </a:extLst>
          </p:cNvPr>
          <p:cNvSpPr/>
          <p:nvPr/>
        </p:nvSpPr>
        <p:spPr>
          <a:xfrm>
            <a:off x="8456037" y="4326505"/>
            <a:ext cx="516467" cy="36511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0.3</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031C377-3EB8-A11D-4CA2-BBF62E3F9DAC}"/>
                  </a:ext>
                </a:extLst>
              </p:cNvPr>
              <p:cNvSpPr txBox="1"/>
              <p:nvPr/>
            </p:nvSpPr>
            <p:spPr>
              <a:xfrm>
                <a:off x="8297528" y="3589084"/>
                <a:ext cx="8073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oMath>
                  </m:oMathPara>
                </a14:m>
                <a:endParaRPr lang="en-US" b="0" dirty="0">
                  <a:latin typeface="Palatino Linotype" panose="02040502050505030304" pitchFamily="18" charset="0"/>
                </a:endParaRPr>
              </a:p>
            </p:txBody>
          </p:sp>
        </mc:Choice>
        <mc:Fallback xmlns="">
          <p:sp>
            <p:nvSpPr>
              <p:cNvPr id="12" name="TextBox 11">
                <a:extLst>
                  <a:ext uri="{FF2B5EF4-FFF2-40B4-BE49-F238E27FC236}">
                    <a16:creationId xmlns:a16="http://schemas.microsoft.com/office/drawing/2014/main" id="{C031C377-3EB8-A11D-4CA2-BBF62E3F9DAC}"/>
                  </a:ext>
                </a:extLst>
              </p:cNvPr>
              <p:cNvSpPr txBox="1">
                <a:spLocks noRot="1" noChangeAspect="1" noMove="1" noResize="1" noEditPoints="1" noAdjustHandles="1" noChangeArrowheads="1" noChangeShapeType="1" noTextEdit="1"/>
              </p:cNvSpPr>
              <p:nvPr/>
            </p:nvSpPr>
            <p:spPr>
              <a:xfrm>
                <a:off x="8297528" y="3589084"/>
                <a:ext cx="807304" cy="369332"/>
              </a:xfrm>
              <a:prstGeom prst="rect">
                <a:avLst/>
              </a:prstGeom>
              <a:blipFill>
                <a:blip r:embed="rId18"/>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76899D8C-1AE2-445D-5AA9-0A0D6D19AB86}"/>
              </a:ext>
            </a:extLst>
          </p:cNvPr>
          <p:cNvSpPr/>
          <p:nvPr/>
        </p:nvSpPr>
        <p:spPr>
          <a:xfrm>
            <a:off x="8457966" y="4698824"/>
            <a:ext cx="516467" cy="36511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0.2</a:t>
            </a:r>
          </a:p>
        </p:txBody>
      </p:sp>
    </p:spTree>
    <p:extLst>
      <p:ext uri="{BB962C8B-B14F-4D97-AF65-F5344CB8AC3E}">
        <p14:creationId xmlns:p14="http://schemas.microsoft.com/office/powerpoint/2010/main" val="425753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12">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0" nodeType="clickEffect">
                                  <p:stCondLst>
                                    <p:cond delay="0"/>
                                  </p:stCondLst>
                                  <p:childTnLst>
                                    <p:animMotion origin="layout" path="M 0 0 L 0.20781 -0.14005 L 0.42526 -0.13681 L 0.47565 -0.04398 " pathEditMode="relative" ptsTypes="AAAA">
                                      <p:cBhvr>
                                        <p:cTn id="46" dur="2000" fill="hold"/>
                                        <p:tgtEl>
                                          <p:spTgt spid="48"/>
                                        </p:tgtEl>
                                        <p:attrNameLst>
                                          <p:attrName>ppt_x</p:attrName>
                                          <p:attrName>ppt_y</p:attrName>
                                        </p:attrNameLst>
                                      </p:cBhvr>
                                    </p:animMotion>
                                  </p:childTnLst>
                                </p:cTn>
                              </p:par>
                              <p:par>
                                <p:cTn id="47" presetID="0" presetClass="path" presetSubtype="0" accel="50000" decel="50000" fill="hold" grpId="0" nodeType="withEffect">
                                  <p:stCondLst>
                                    <p:cond delay="0"/>
                                  </p:stCondLst>
                                  <p:childTnLst>
                                    <p:animMotion origin="layout" path="M 0 0 L 0.17656 0.13495 L 0.39766 0.13657 L 0.45091 0.24143 " pathEditMode="relative" ptsTypes="AAAA">
                                      <p:cBhvr>
                                        <p:cTn id="48" dur="2000" fill="hold"/>
                                        <p:tgtEl>
                                          <p:spTgt spid="50"/>
                                        </p:tgtEl>
                                        <p:attrNameLst>
                                          <p:attrName>ppt_x</p:attrName>
                                          <p:attrName>ppt_y</p:attrName>
                                        </p:attrNameLst>
                                      </p:cBhvr>
                                    </p:animMotion>
                                  </p:childTnLst>
                                </p:cTn>
                              </p:par>
                            </p:childTnLst>
                          </p:cTn>
                        </p:par>
                        <p:par>
                          <p:cTn id="49" fill="hold">
                            <p:stCondLst>
                              <p:cond delay="2000"/>
                            </p:stCondLst>
                            <p:childTnLst>
                              <p:par>
                                <p:cTn id="50" presetID="3" presetClass="exit" presetSubtype="10" fill="hold" grpId="1" nodeType="afterEffect">
                                  <p:stCondLst>
                                    <p:cond delay="0"/>
                                  </p:stCondLst>
                                  <p:childTnLst>
                                    <p:animEffect transition="out" filter="blinds(horizontal)">
                                      <p:cBhvr>
                                        <p:cTn id="51" dur="500"/>
                                        <p:tgtEl>
                                          <p:spTgt spid="51"/>
                                        </p:tgtEl>
                                      </p:cBhvr>
                                    </p:animEffect>
                                    <p:set>
                                      <p:cBhvr>
                                        <p:cTn id="52" dur="1" fill="hold">
                                          <p:stCondLst>
                                            <p:cond delay="499"/>
                                          </p:stCondLst>
                                        </p:cTn>
                                        <p:tgtEl>
                                          <p:spTgt spid="51"/>
                                        </p:tgtEl>
                                        <p:attrNameLst>
                                          <p:attrName>style.visibility</p:attrName>
                                        </p:attrNameLst>
                                      </p:cBhvr>
                                      <p:to>
                                        <p:strVal val="hidden"/>
                                      </p:to>
                                    </p:set>
                                  </p:childTnLst>
                                </p:cTn>
                              </p:par>
                            </p:childTnLst>
                          </p:cTn>
                        </p:par>
                        <p:par>
                          <p:cTn id="53" fill="hold">
                            <p:stCondLst>
                              <p:cond delay="2500"/>
                            </p:stCondLst>
                            <p:childTnLst>
                              <p:par>
                                <p:cTn id="54" presetID="1" presetClass="entr" presetSubtype="0" fill="hold" grpId="0" nodeType="afterEffect">
                                  <p:stCondLst>
                                    <p:cond delay="0"/>
                                  </p:stCondLst>
                                  <p:childTnLst>
                                    <p:set>
                                      <p:cBhvr>
                                        <p:cTn id="55" dur="1" fill="hold">
                                          <p:stCondLst>
                                            <p:cond delay="0"/>
                                          </p:stCondLst>
                                        </p:cTn>
                                        <p:tgtEl>
                                          <p:spTgt spid="52"/>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44"/>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54"/>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9"/>
                                        </p:tgtEl>
                                        <p:attrNameLst>
                                          <p:attrName>style.visibility</p:attrName>
                                        </p:attrNameLst>
                                      </p:cBhvr>
                                      <p:to>
                                        <p:strVal val="visible"/>
                                      </p:to>
                                    </p:set>
                                  </p:childTnLst>
                                </p:cTn>
                              </p:par>
                              <p:par>
                                <p:cTn id="62" presetID="3" presetClass="exit" presetSubtype="10" fill="hold" grpId="2" nodeType="withEffect">
                                  <p:stCondLst>
                                    <p:cond delay="0"/>
                                  </p:stCondLst>
                                  <p:childTnLst>
                                    <p:animEffect transition="out" filter="blinds(horizontal)">
                                      <p:cBhvr>
                                        <p:cTn id="63" dur="500"/>
                                        <p:tgtEl>
                                          <p:spTgt spid="50"/>
                                        </p:tgtEl>
                                      </p:cBhvr>
                                    </p:animEffect>
                                    <p:set>
                                      <p:cBhvr>
                                        <p:cTn id="64" dur="1" fill="hold">
                                          <p:stCondLst>
                                            <p:cond delay="499"/>
                                          </p:stCondLst>
                                        </p:cTn>
                                        <p:tgtEl>
                                          <p:spTgt spid="50"/>
                                        </p:tgtEl>
                                        <p:attrNameLst>
                                          <p:attrName>style.visibility</p:attrName>
                                        </p:attrNameLst>
                                      </p:cBhvr>
                                      <p:to>
                                        <p:strVal val="hidden"/>
                                      </p:to>
                                    </p:set>
                                  </p:childTnLst>
                                </p:cTn>
                              </p:par>
                              <p:par>
                                <p:cTn id="65" presetID="3" presetClass="exit" presetSubtype="10" fill="hold" grpId="2" nodeType="withEffect">
                                  <p:stCondLst>
                                    <p:cond delay="0"/>
                                  </p:stCondLst>
                                  <p:childTnLst>
                                    <p:animEffect transition="out" filter="blinds(horizontal)">
                                      <p:cBhvr>
                                        <p:cTn id="66" dur="500"/>
                                        <p:tgtEl>
                                          <p:spTgt spid="48"/>
                                        </p:tgtEl>
                                      </p:cBhvr>
                                    </p:animEffect>
                                    <p:set>
                                      <p:cBhvr>
                                        <p:cTn id="67" dur="1" fill="hold">
                                          <p:stCondLst>
                                            <p:cond delay="499"/>
                                          </p:stCondLst>
                                        </p:cTn>
                                        <p:tgtEl>
                                          <p:spTgt spid="4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0" presetClass="path" presetSubtype="0" accel="50000" decel="50000" fill="hold" grpId="1" nodeType="clickEffect">
                                  <p:stCondLst>
                                    <p:cond delay="0"/>
                                  </p:stCondLst>
                                  <p:childTnLst>
                                    <p:animMotion origin="layout" path="M -2.08333E-7 -7.40741E-7 L 0.10716 0.20903 " pathEditMode="relative" rAng="0" ptsTypes="AA">
                                      <p:cBhvr>
                                        <p:cTn id="71" dur="2000" fill="hold"/>
                                        <p:tgtEl>
                                          <p:spTgt spid="44"/>
                                        </p:tgtEl>
                                        <p:attrNameLst>
                                          <p:attrName>ppt_x</p:attrName>
                                          <p:attrName>ppt_y</p:attrName>
                                        </p:attrNameLst>
                                      </p:cBhvr>
                                      <p:rCtr x="5352" y="10440"/>
                                    </p:animMotion>
                                  </p:childTnLst>
                                </p:cTn>
                              </p:par>
                              <p:par>
                                <p:cTn id="72" presetID="0" presetClass="path" presetSubtype="0" accel="50000" decel="50000" fill="hold" grpId="1" nodeType="withEffect">
                                  <p:stCondLst>
                                    <p:cond delay="0"/>
                                  </p:stCondLst>
                                  <p:childTnLst>
                                    <p:animMotion origin="layout" path="M -6.25E-7 -3.7037E-6 L 0.1082 -0.07268 " pathEditMode="relative" rAng="0" ptsTypes="AA">
                                      <p:cBhvr>
                                        <p:cTn id="73" dur="2000" fill="hold"/>
                                        <p:tgtEl>
                                          <p:spTgt spid="49"/>
                                        </p:tgtEl>
                                        <p:attrNameLst>
                                          <p:attrName>ppt_x</p:attrName>
                                          <p:attrName>ppt_y</p:attrName>
                                        </p:attrNameLst>
                                      </p:cBhvr>
                                      <p:rCtr x="5404" y="-3634"/>
                                    </p:animMotion>
                                  </p:childTnLst>
                                </p:cTn>
                              </p:par>
                            </p:childTnLst>
                          </p:cTn>
                        </p:par>
                        <p:par>
                          <p:cTn id="74" fill="hold">
                            <p:stCondLst>
                              <p:cond delay="2000"/>
                            </p:stCondLst>
                            <p:childTnLst>
                              <p:par>
                                <p:cTn id="75" presetID="1" presetClass="entr" presetSubtype="0" fill="hold" grpId="0" nodeType="afterEffect">
                                  <p:stCondLst>
                                    <p:cond delay="0"/>
                                  </p:stCondLst>
                                  <p:childTnLst>
                                    <p:set>
                                      <p:cBhvr>
                                        <p:cTn id="76" dur="1" fill="hold">
                                          <p:stCondLst>
                                            <p:cond delay="0"/>
                                          </p:stCondLst>
                                        </p:cTn>
                                        <p:tgtEl>
                                          <p:spTgt spid="13"/>
                                        </p:tgtEl>
                                        <p:attrNameLst>
                                          <p:attrName>style.visibility</p:attrName>
                                        </p:attrNameLst>
                                      </p:cBhvr>
                                      <p:to>
                                        <p:strVal val="visible"/>
                                      </p:to>
                                    </p:set>
                                  </p:childTnLst>
                                </p:cTn>
                              </p:par>
                              <p:par>
                                <p:cTn id="77" presetID="3" presetClass="exit" presetSubtype="10" fill="hold" grpId="1" nodeType="withEffect">
                                  <p:stCondLst>
                                    <p:cond delay="0"/>
                                  </p:stCondLst>
                                  <p:childTnLst>
                                    <p:animEffect transition="out" filter="blinds(horizontal)">
                                      <p:cBhvr>
                                        <p:cTn id="78" dur="500"/>
                                        <p:tgtEl>
                                          <p:spTgt spid="52"/>
                                        </p:tgtEl>
                                      </p:cBhvr>
                                    </p:animEffect>
                                    <p:set>
                                      <p:cBhvr>
                                        <p:cTn id="79" dur="1" fill="hold">
                                          <p:stCondLst>
                                            <p:cond delay="499"/>
                                          </p:stCondLst>
                                        </p:cTn>
                                        <p:tgtEl>
                                          <p:spTgt spid="52"/>
                                        </p:tgtEl>
                                        <p:attrNameLst>
                                          <p:attrName>style.visibility</p:attrName>
                                        </p:attrNameLst>
                                      </p:cBhvr>
                                      <p:to>
                                        <p:strVal val="hidden"/>
                                      </p:to>
                                    </p:set>
                                  </p:childTnLst>
                                </p:cTn>
                              </p:par>
                              <p:par>
                                <p:cTn id="80" presetID="3" presetClass="exit" presetSubtype="10" fill="hold" grpId="1" nodeType="withEffect">
                                  <p:stCondLst>
                                    <p:cond delay="0"/>
                                  </p:stCondLst>
                                  <p:childTnLst>
                                    <p:animEffect transition="out" filter="blinds(horizontal)">
                                      <p:cBhvr>
                                        <p:cTn id="81" dur="500"/>
                                        <p:tgtEl>
                                          <p:spTgt spid="54"/>
                                        </p:tgtEl>
                                      </p:cBhvr>
                                    </p:animEffect>
                                    <p:set>
                                      <p:cBhvr>
                                        <p:cTn id="82" dur="1" fill="hold">
                                          <p:stCondLst>
                                            <p:cond delay="499"/>
                                          </p:stCondLst>
                                        </p:cTn>
                                        <p:tgtEl>
                                          <p:spTgt spid="54"/>
                                        </p:tgtEl>
                                        <p:attrNameLst>
                                          <p:attrName>style.visibility</p:attrName>
                                        </p:attrNameLst>
                                      </p:cBhvr>
                                      <p:to>
                                        <p:strVal val="hidden"/>
                                      </p:to>
                                    </p:set>
                                  </p:childTnLst>
                                </p:cTn>
                              </p:par>
                              <p:par>
                                <p:cTn id="83" presetID="3" presetClass="exit" presetSubtype="10" fill="hold" grpId="2" nodeType="withEffect">
                                  <p:stCondLst>
                                    <p:cond delay="0"/>
                                  </p:stCondLst>
                                  <p:childTnLst>
                                    <p:animEffect transition="out" filter="blinds(horizontal)">
                                      <p:cBhvr>
                                        <p:cTn id="84" dur="500"/>
                                        <p:tgtEl>
                                          <p:spTgt spid="49"/>
                                        </p:tgtEl>
                                      </p:cBhvr>
                                    </p:animEffect>
                                    <p:set>
                                      <p:cBhvr>
                                        <p:cTn id="85" dur="1" fill="hold">
                                          <p:stCondLst>
                                            <p:cond delay="499"/>
                                          </p:stCondLst>
                                        </p:cTn>
                                        <p:tgtEl>
                                          <p:spTgt spid="49"/>
                                        </p:tgtEl>
                                        <p:attrNameLst>
                                          <p:attrName>style.visibility</p:attrName>
                                        </p:attrNameLst>
                                      </p:cBhvr>
                                      <p:to>
                                        <p:strVal val="hidden"/>
                                      </p:to>
                                    </p:set>
                                  </p:childTnLst>
                                </p:cTn>
                              </p:par>
                              <p:par>
                                <p:cTn id="86" presetID="3" presetClass="exit" presetSubtype="10" fill="hold" grpId="2" nodeType="withEffect">
                                  <p:stCondLst>
                                    <p:cond delay="0"/>
                                  </p:stCondLst>
                                  <p:childTnLst>
                                    <p:animEffect transition="out" filter="blinds(horizontal)">
                                      <p:cBhvr>
                                        <p:cTn id="87" dur="500"/>
                                        <p:tgtEl>
                                          <p:spTgt spid="44"/>
                                        </p:tgtEl>
                                      </p:cBhvr>
                                    </p:animEffect>
                                    <p:set>
                                      <p:cBhvr>
                                        <p:cTn id="88" dur="1" fill="hold">
                                          <p:stCondLst>
                                            <p:cond delay="499"/>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50" grpId="2" animBg="1"/>
      <p:bldP spid="48" grpId="0" animBg="1"/>
      <p:bldP spid="48" grpId="1" animBg="1"/>
      <p:bldP spid="48" grpId="2" animBg="1"/>
      <p:bldP spid="112" grpId="0" build="p"/>
      <p:bldP spid="112" grpId="1" build="p"/>
      <p:bldP spid="4" grpId="0"/>
      <p:bldP spid="6" grpId="0"/>
      <p:bldP spid="7" grpId="0"/>
      <p:bldP spid="8" grpId="0"/>
      <p:bldP spid="40" grpId="0"/>
      <p:bldP spid="44" grpId="0" animBg="1"/>
      <p:bldP spid="44" grpId="1" animBg="1"/>
      <p:bldP spid="44" grpId="2" animBg="1"/>
      <p:bldP spid="49" grpId="0" animBg="1"/>
      <p:bldP spid="49" grpId="1" animBg="1"/>
      <p:bldP spid="49" grpId="2" animBg="1"/>
      <p:bldP spid="51" grpId="0"/>
      <p:bldP spid="51" grpId="1"/>
      <p:bldP spid="52" grpId="0"/>
      <p:bldP spid="52" grpId="1"/>
      <p:bldP spid="54" grpId="0"/>
      <p:bldP spid="54" grpId="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415599" y="593367"/>
            <a:ext cx="10390945" cy="943200"/>
          </a:xfrm>
          <a:prstGeom prst="rect">
            <a:avLst/>
          </a:prstGeom>
        </p:spPr>
        <p:txBody>
          <a:bodyPr spcFirstLastPara="1" wrap="square" lIns="121900" tIns="121900" rIns="121900" bIns="121900" anchor="t" anchorCtr="0">
            <a:normAutofit fontScale="90000"/>
          </a:bodyPr>
          <a:lstStyle/>
          <a:p>
            <a:pPr>
              <a:buClr>
                <a:srgbClr val="3F3F3F"/>
              </a:buClr>
              <a:buSzPts val="4000"/>
            </a:pPr>
            <a:r>
              <a:rPr lang="en-US" sz="3600" b="1" dirty="0">
                <a:solidFill>
                  <a:srgbClr val="C00000"/>
                </a:solidFill>
                <a:latin typeface="Palatino Linotype"/>
              </a:rPr>
              <a:t>How to collect the least possible paired observations?</a:t>
            </a:r>
            <a:br>
              <a:rPr lang="en-US" sz="3600" b="1" dirty="0">
                <a:solidFill>
                  <a:srgbClr val="C00000"/>
                </a:solidFill>
                <a:latin typeface="Palatino Linotype"/>
              </a:rPr>
            </a:br>
            <a:r>
              <a:rPr lang="en-US" sz="3600" b="1" dirty="0">
                <a:solidFill>
                  <a:srgbClr val="C00000"/>
                </a:solidFill>
                <a:latin typeface="Palatino Linotype"/>
              </a:rPr>
              <a:t>Use AMIR!</a:t>
            </a:r>
            <a:br>
              <a:rPr lang="en-US" sz="3600" b="1" dirty="0">
                <a:solidFill>
                  <a:srgbClr val="C00000"/>
                </a:solidFill>
                <a:latin typeface="Palatino Linotype"/>
              </a:rPr>
            </a:br>
            <a:endParaRPr lang="en-US" sz="3600" b="1" dirty="0">
              <a:solidFill>
                <a:srgbClr val="C00000"/>
              </a:solidFill>
              <a:latin typeface="Palatino Linotype"/>
            </a:endParaRPr>
          </a:p>
        </p:txBody>
      </p:sp>
      <p:sp>
        <p:nvSpPr>
          <p:cNvPr id="112" name="Google Shape;112;p19"/>
          <p:cNvSpPr txBox="1">
            <a:spLocks noGrp="1"/>
          </p:cNvSpPr>
          <p:nvPr>
            <p:ph type="body" idx="1"/>
          </p:nvPr>
        </p:nvSpPr>
        <p:spPr>
          <a:xfrm>
            <a:off x="415600" y="1289785"/>
            <a:ext cx="11360800" cy="5452637"/>
          </a:xfrm>
          <a:prstGeom prst="rect">
            <a:avLst/>
          </a:prstGeom>
        </p:spPr>
        <p:txBody>
          <a:bodyPr spcFirstLastPara="1" wrap="square" lIns="121900" tIns="121900" rIns="121900" bIns="121900" anchor="t" anchorCtr="0">
            <a:normAutofit/>
          </a:bodyPr>
          <a:lstStyle/>
          <a:p>
            <a:pPr marL="0" indent="0">
              <a:buNone/>
            </a:pPr>
            <a:endParaRPr dirty="0"/>
          </a:p>
          <a:p>
            <a:pPr marL="457200" indent="-457200">
              <a:lnSpc>
                <a:spcPct val="80000"/>
              </a:lnSpc>
              <a:buClr>
                <a:schemeClr val="dk1"/>
              </a:buClr>
              <a:buSzPts val="2800"/>
              <a:buFont typeface="Wingdings" pitchFamily="2" charset="2"/>
              <a:buChar char="Ø"/>
            </a:pPr>
            <a:r>
              <a:rPr lang="en-US" sz="2600" dirty="0">
                <a:solidFill>
                  <a:schemeClr val="dk1"/>
                </a:solidFill>
                <a:latin typeface="Palatino Linotype"/>
              </a:rPr>
              <a:t>Idea: paired collections are most valuable in classes where both models are uncertain about their predictions.</a:t>
            </a:r>
          </a:p>
          <a:p>
            <a:pPr marL="457200" indent="-457200">
              <a:lnSpc>
                <a:spcPct val="80000"/>
              </a:lnSpc>
              <a:buClr>
                <a:schemeClr val="dk1"/>
              </a:buClr>
              <a:buSzPts val="2800"/>
              <a:buFont typeface="Wingdings" pitchFamily="2" charset="2"/>
              <a:buChar char="Ø"/>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a:p>
            <a:pPr marL="0" indent="0">
              <a:lnSpc>
                <a:spcPct val="80000"/>
              </a:lnSpc>
              <a:buClr>
                <a:schemeClr val="dk1"/>
              </a:buClr>
              <a:buSzPts val="2800"/>
              <a:buNone/>
            </a:pPr>
            <a:endParaRPr lang="en-US" sz="2600" dirty="0">
              <a:solidFill>
                <a:schemeClr val="dk1"/>
              </a:solidFill>
              <a:latin typeface="Palatino Linotype"/>
            </a:endParaRPr>
          </a:p>
        </p:txBody>
      </p:sp>
      <p:sp>
        <p:nvSpPr>
          <p:cNvPr id="2" name="Slide Number Placeholder 1">
            <a:extLst>
              <a:ext uri="{FF2B5EF4-FFF2-40B4-BE49-F238E27FC236}">
                <a16:creationId xmlns:a16="http://schemas.microsoft.com/office/drawing/2014/main" id="{515FDF12-A67E-A4E8-BBD5-16E39DB0CD94}"/>
              </a:ext>
            </a:extLst>
          </p:cNvPr>
          <p:cNvSpPr>
            <a:spLocks noGrp="1"/>
          </p:cNvSpPr>
          <p:nvPr>
            <p:ph type="sldNum" idx="12"/>
          </p:nvPr>
        </p:nvSpPr>
        <p:spPr/>
        <p:txBody>
          <a:bodyPr/>
          <a:lstStyle/>
          <a:p>
            <a:r>
              <a:rPr lang="en" dirty="0"/>
              <a:t>14</a:t>
            </a:r>
          </a:p>
        </p:txBody>
      </p:sp>
      <p:pic>
        <p:nvPicPr>
          <p:cNvPr id="3" name="Graphic 2" descr="Video camera with solid fill">
            <a:extLst>
              <a:ext uri="{FF2B5EF4-FFF2-40B4-BE49-F238E27FC236}">
                <a16:creationId xmlns:a16="http://schemas.microsoft.com/office/drawing/2014/main" id="{0FEAFA72-E8AB-2E7D-A02F-B4D38B7C44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2473" y="2685610"/>
            <a:ext cx="1079799" cy="948316"/>
          </a:xfrm>
          <a:prstGeom prst="rect">
            <a:avLst/>
          </a:prstGeom>
        </p:spPr>
      </p:pic>
      <p:sp>
        <p:nvSpPr>
          <p:cNvPr id="4" name="TextBox 3">
            <a:extLst>
              <a:ext uri="{FF2B5EF4-FFF2-40B4-BE49-F238E27FC236}">
                <a16:creationId xmlns:a16="http://schemas.microsoft.com/office/drawing/2014/main" id="{47CA7300-4917-4F80-3472-E684E48CC8A2}"/>
              </a:ext>
            </a:extLst>
          </p:cNvPr>
          <p:cNvSpPr txBox="1"/>
          <p:nvPr/>
        </p:nvSpPr>
        <p:spPr>
          <a:xfrm>
            <a:off x="2782653" y="3690358"/>
            <a:ext cx="2824442" cy="369332"/>
          </a:xfrm>
          <a:prstGeom prst="rect">
            <a:avLst/>
          </a:prstGeom>
          <a:noFill/>
        </p:spPr>
        <p:txBody>
          <a:bodyPr wrap="square" rtlCol="0">
            <a:spAutoFit/>
          </a:bodyPr>
          <a:lstStyle/>
          <a:p>
            <a:r>
              <a:rPr lang="en-US" dirty="0">
                <a:latin typeface="Palatino Linotype" panose="02040502050505030304" pitchFamily="18" charset="0"/>
              </a:rPr>
              <a:t>Pretrained Video Model</a:t>
            </a:r>
          </a:p>
        </p:txBody>
      </p:sp>
      <p:pic>
        <p:nvPicPr>
          <p:cNvPr id="5" name="Graphic 4" descr="Network with solid fill">
            <a:extLst>
              <a:ext uri="{FF2B5EF4-FFF2-40B4-BE49-F238E27FC236}">
                <a16:creationId xmlns:a16="http://schemas.microsoft.com/office/drawing/2014/main" id="{7FE333BF-2DAF-8061-72A2-F2C1D89BFF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2473" y="4713244"/>
            <a:ext cx="1079799" cy="948316"/>
          </a:xfrm>
          <a:prstGeom prst="rect">
            <a:avLst/>
          </a:prstGeom>
        </p:spPr>
      </p:pic>
      <p:sp>
        <p:nvSpPr>
          <p:cNvPr id="6" name="TextBox 5">
            <a:extLst>
              <a:ext uri="{FF2B5EF4-FFF2-40B4-BE49-F238E27FC236}">
                <a16:creationId xmlns:a16="http://schemas.microsoft.com/office/drawing/2014/main" id="{0EACEFE4-430D-F89E-1189-1F593D25B0E6}"/>
              </a:ext>
            </a:extLst>
          </p:cNvPr>
          <p:cNvSpPr txBox="1"/>
          <p:nvPr/>
        </p:nvSpPr>
        <p:spPr>
          <a:xfrm>
            <a:off x="2894014" y="5884204"/>
            <a:ext cx="2707560" cy="369332"/>
          </a:xfrm>
          <a:prstGeom prst="rect">
            <a:avLst/>
          </a:prstGeom>
          <a:noFill/>
        </p:spPr>
        <p:txBody>
          <a:bodyPr wrap="square" rtlCol="0">
            <a:spAutoFit/>
          </a:bodyPr>
          <a:lstStyle/>
          <a:p>
            <a:r>
              <a:rPr lang="en-US" dirty="0">
                <a:latin typeface="Palatino Linotype" panose="02040502050505030304" pitchFamily="18" charset="0"/>
              </a:rPr>
              <a:t>Network Traffic Model</a:t>
            </a:r>
          </a:p>
        </p:txBody>
      </p:sp>
      <p:sp>
        <p:nvSpPr>
          <p:cNvPr id="7" name="TextBox 6">
            <a:extLst>
              <a:ext uri="{FF2B5EF4-FFF2-40B4-BE49-F238E27FC236}">
                <a16:creationId xmlns:a16="http://schemas.microsoft.com/office/drawing/2014/main" id="{82B4E12D-0990-BB3A-2E54-62D1BB258407}"/>
              </a:ext>
            </a:extLst>
          </p:cNvPr>
          <p:cNvSpPr txBox="1"/>
          <p:nvPr/>
        </p:nvSpPr>
        <p:spPr>
          <a:xfrm>
            <a:off x="6117643" y="3766026"/>
            <a:ext cx="1457617" cy="369332"/>
          </a:xfrm>
          <a:prstGeom prst="rect">
            <a:avLst/>
          </a:prstGeom>
          <a:noFill/>
        </p:spPr>
        <p:txBody>
          <a:bodyPr wrap="square" rtlCol="0">
            <a:spAutoFit/>
          </a:bodyPr>
          <a:lstStyle/>
          <a:p>
            <a:r>
              <a:rPr lang="en-US" dirty="0">
                <a:latin typeface="Palatino Linotype" panose="02040502050505030304" pitchFamily="18" charset="0"/>
              </a:rPr>
              <a:t>Output Vid</a:t>
            </a:r>
          </a:p>
        </p:txBody>
      </p:sp>
      <p:sp>
        <p:nvSpPr>
          <p:cNvPr id="8" name="TextBox 7">
            <a:extLst>
              <a:ext uri="{FF2B5EF4-FFF2-40B4-BE49-F238E27FC236}">
                <a16:creationId xmlns:a16="http://schemas.microsoft.com/office/drawing/2014/main" id="{6530B2BA-1271-75F0-91B3-DB9029C71497}"/>
              </a:ext>
            </a:extLst>
          </p:cNvPr>
          <p:cNvSpPr txBox="1"/>
          <p:nvPr/>
        </p:nvSpPr>
        <p:spPr>
          <a:xfrm>
            <a:off x="6118984" y="5729744"/>
            <a:ext cx="1466590" cy="369332"/>
          </a:xfrm>
          <a:prstGeom prst="rect">
            <a:avLst/>
          </a:prstGeom>
          <a:noFill/>
        </p:spPr>
        <p:txBody>
          <a:bodyPr wrap="square" rtlCol="0">
            <a:spAutoFit/>
          </a:bodyPr>
          <a:lstStyle/>
          <a:p>
            <a:r>
              <a:rPr lang="en-US" dirty="0">
                <a:latin typeface="Palatino Linotype" panose="02040502050505030304" pitchFamily="18" charset="0"/>
              </a:rPr>
              <a:t>Output Net</a:t>
            </a:r>
          </a:p>
        </p:txBody>
      </p:sp>
      <p:pic>
        <p:nvPicPr>
          <p:cNvPr id="9" name="Graphic 8" descr="Shuffle outline">
            <a:extLst>
              <a:ext uri="{FF2B5EF4-FFF2-40B4-BE49-F238E27FC236}">
                <a16:creationId xmlns:a16="http://schemas.microsoft.com/office/drawing/2014/main" id="{F4A0056B-F162-17B0-A11B-07BAD81E20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78029" y="4059690"/>
            <a:ext cx="770433" cy="676620"/>
          </a:xfrm>
          <a:prstGeom prst="rect">
            <a:avLst/>
          </a:prstGeom>
        </p:spPr>
      </p:pic>
      <p:pic>
        <p:nvPicPr>
          <p:cNvPr id="10" name="Graphic 9" descr="Arrow Right outline">
            <a:extLst>
              <a:ext uri="{FF2B5EF4-FFF2-40B4-BE49-F238E27FC236}">
                <a16:creationId xmlns:a16="http://schemas.microsoft.com/office/drawing/2014/main" id="{B47D257B-26D3-CCC0-7CB2-FA09D75A652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24478" y="3050291"/>
            <a:ext cx="914400" cy="604413"/>
          </a:xfrm>
          <a:prstGeom prst="rect">
            <a:avLst/>
          </a:prstGeom>
        </p:spPr>
      </p:pic>
      <p:pic>
        <p:nvPicPr>
          <p:cNvPr id="11" name="Graphic 10" descr="Arrow Right outline">
            <a:extLst>
              <a:ext uri="{FF2B5EF4-FFF2-40B4-BE49-F238E27FC236}">
                <a16:creationId xmlns:a16="http://schemas.microsoft.com/office/drawing/2014/main" id="{DF4A7719-5C3A-5EE9-9971-5643C9A1B71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05460" y="4961502"/>
            <a:ext cx="914400" cy="604413"/>
          </a:xfrm>
          <a:prstGeom prst="rect">
            <a:avLst/>
          </a:prstGeom>
        </p:spPr>
      </p:pic>
      <p:pic>
        <p:nvPicPr>
          <p:cNvPr id="18" name="Graphic 17" descr="Walk outline">
            <a:extLst>
              <a:ext uri="{FF2B5EF4-FFF2-40B4-BE49-F238E27FC236}">
                <a16:creationId xmlns:a16="http://schemas.microsoft.com/office/drawing/2014/main" id="{D4093D39-E9B2-77AB-390F-8A5CC732626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24518" y="4823364"/>
            <a:ext cx="914400" cy="914400"/>
          </a:xfrm>
          <a:prstGeom prst="rect">
            <a:avLst/>
          </a:prstGeom>
        </p:spPr>
      </p:pic>
      <p:pic>
        <p:nvPicPr>
          <p:cNvPr id="19" name="Graphic 18" descr="Walk outline">
            <a:extLst>
              <a:ext uri="{FF2B5EF4-FFF2-40B4-BE49-F238E27FC236}">
                <a16:creationId xmlns:a16="http://schemas.microsoft.com/office/drawing/2014/main" id="{79FB47EA-8965-5CE6-9B5A-D7176FDA68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58161" y="2882923"/>
            <a:ext cx="914400" cy="914400"/>
          </a:xfrm>
          <a:prstGeom prst="rect">
            <a:avLst/>
          </a:prstGeom>
        </p:spPr>
      </p:pic>
      <p:pic>
        <p:nvPicPr>
          <p:cNvPr id="39" name="Graphic 38" descr="Database with solid fill">
            <a:extLst>
              <a:ext uri="{FF2B5EF4-FFF2-40B4-BE49-F238E27FC236}">
                <a16:creationId xmlns:a16="http://schemas.microsoft.com/office/drawing/2014/main" id="{A2BBA31B-46F8-79FE-5A95-9184D25578F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96871" y="3987168"/>
            <a:ext cx="914400" cy="914400"/>
          </a:xfrm>
          <a:prstGeom prst="rect">
            <a:avLst/>
          </a:prstGeom>
        </p:spPr>
      </p:pic>
      <p:sp>
        <p:nvSpPr>
          <p:cNvPr id="40" name="TextBox 39">
            <a:extLst>
              <a:ext uri="{FF2B5EF4-FFF2-40B4-BE49-F238E27FC236}">
                <a16:creationId xmlns:a16="http://schemas.microsoft.com/office/drawing/2014/main" id="{DD87C2D6-2F4E-2503-6A27-FB096F50B7F0}"/>
              </a:ext>
            </a:extLst>
          </p:cNvPr>
          <p:cNvSpPr txBox="1"/>
          <p:nvPr/>
        </p:nvSpPr>
        <p:spPr>
          <a:xfrm>
            <a:off x="577466" y="4885494"/>
            <a:ext cx="2353209" cy="646331"/>
          </a:xfrm>
          <a:prstGeom prst="rect">
            <a:avLst/>
          </a:prstGeom>
          <a:noFill/>
        </p:spPr>
        <p:txBody>
          <a:bodyPr wrap="square" rtlCol="0">
            <a:spAutoFit/>
          </a:bodyPr>
          <a:lstStyle/>
          <a:p>
            <a:pPr algn="ctr"/>
            <a:r>
              <a:rPr lang="en-US" dirty="0">
                <a:latin typeface="Palatino Linotype" panose="02040502050505030304" pitchFamily="18" charset="0"/>
              </a:rPr>
              <a:t>Validation Pairs from </a:t>
            </a:r>
          </a:p>
          <a:p>
            <a:pPr algn="ctr"/>
            <a:r>
              <a:rPr lang="en-US" dirty="0">
                <a:latin typeface="Palatino Linotype" panose="02040502050505030304" pitchFamily="18" charset="0"/>
              </a:rPr>
              <a:t>ANY Environment</a:t>
            </a:r>
          </a:p>
        </p:txBody>
      </p:sp>
      <p:pic>
        <p:nvPicPr>
          <p:cNvPr id="41" name="Graphic 40" descr="Shuffle outline">
            <a:extLst>
              <a:ext uri="{FF2B5EF4-FFF2-40B4-BE49-F238E27FC236}">
                <a16:creationId xmlns:a16="http://schemas.microsoft.com/office/drawing/2014/main" id="{5305C086-8AA8-FC2A-DBC6-B01713C1330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68238" y="4059690"/>
            <a:ext cx="770433" cy="676620"/>
          </a:xfrm>
          <a:prstGeom prst="rect">
            <a:avLst/>
          </a:prstGeom>
        </p:spPr>
      </p:pic>
      <p:pic>
        <p:nvPicPr>
          <p:cNvPr id="47" name="Graphic 46" descr="Arrow Right outline">
            <a:extLst>
              <a:ext uri="{FF2B5EF4-FFF2-40B4-BE49-F238E27FC236}">
                <a16:creationId xmlns:a16="http://schemas.microsoft.com/office/drawing/2014/main" id="{DE4FB931-2F76-89A5-F99B-D0C144DE2D0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95480" y="4008817"/>
            <a:ext cx="914400" cy="729734"/>
          </a:xfrm>
          <a:prstGeom prst="rect">
            <a:avLst/>
          </a:prstGeom>
        </p:spPr>
      </p:pic>
      <p:pic>
        <p:nvPicPr>
          <p:cNvPr id="1028" name="Picture 4" descr="Picking icons - Iconfinder">
            <a:extLst>
              <a:ext uri="{FF2B5EF4-FFF2-40B4-BE49-F238E27FC236}">
                <a16:creationId xmlns:a16="http://schemas.microsoft.com/office/drawing/2014/main" id="{51F2B4CF-981F-3CA4-6034-A37B09B5A01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51977" y="3846860"/>
            <a:ext cx="1083519" cy="10835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F567D977-7964-A76D-AEF3-D2C1276D801E}"/>
                  </a:ext>
                </a:extLst>
              </p:cNvPr>
              <p:cNvSpPr txBox="1"/>
              <p:nvPr/>
            </p:nvSpPr>
            <p:spPr>
              <a:xfrm>
                <a:off x="8297528" y="3589084"/>
                <a:ext cx="80730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𝑈</m:t>
                      </m:r>
                    </m:oMath>
                  </m:oMathPara>
                </a14:m>
                <a:endParaRPr lang="en-US" b="0" dirty="0">
                  <a:latin typeface="Palatino Linotype" panose="02040502050505030304" pitchFamily="18" charset="0"/>
                </a:endParaRPr>
              </a:p>
            </p:txBody>
          </p:sp>
        </mc:Choice>
        <mc:Fallback xmlns="">
          <p:sp>
            <p:nvSpPr>
              <p:cNvPr id="58" name="TextBox 57">
                <a:extLst>
                  <a:ext uri="{FF2B5EF4-FFF2-40B4-BE49-F238E27FC236}">
                    <a16:creationId xmlns:a16="http://schemas.microsoft.com/office/drawing/2014/main" id="{F567D977-7964-A76D-AEF3-D2C1276D801E}"/>
                  </a:ext>
                </a:extLst>
              </p:cNvPr>
              <p:cNvSpPr txBox="1">
                <a:spLocks noRot="1" noChangeAspect="1" noMove="1" noResize="1" noEditPoints="1" noAdjustHandles="1" noChangeArrowheads="1" noChangeShapeType="1" noTextEdit="1"/>
              </p:cNvSpPr>
              <p:nvPr/>
            </p:nvSpPr>
            <p:spPr>
              <a:xfrm>
                <a:off x="8297528" y="3589084"/>
                <a:ext cx="807304" cy="369332"/>
              </a:xfrm>
              <a:prstGeom prst="rect">
                <a:avLst/>
              </a:prstGeom>
              <a:blipFill>
                <a:blip r:embed="rId16"/>
                <a:stretch>
                  <a:fillRect/>
                </a:stretch>
              </a:blipFill>
            </p:spPr>
            <p:txBody>
              <a:bodyPr/>
              <a:lstStyle/>
              <a:p>
                <a:r>
                  <a:rPr lang="en-US">
                    <a:noFill/>
                  </a:rPr>
                  <a:t> </a:t>
                </a:r>
              </a:p>
            </p:txBody>
          </p:sp>
        </mc:Fallback>
      </mc:AlternateContent>
      <p:sp>
        <p:nvSpPr>
          <p:cNvPr id="59" name="Rectangle 58">
            <a:extLst>
              <a:ext uri="{FF2B5EF4-FFF2-40B4-BE49-F238E27FC236}">
                <a16:creationId xmlns:a16="http://schemas.microsoft.com/office/drawing/2014/main" id="{9244B414-A421-02AA-874C-C8EA40CDCDDD}"/>
              </a:ext>
            </a:extLst>
          </p:cNvPr>
          <p:cNvSpPr/>
          <p:nvPr/>
        </p:nvSpPr>
        <p:spPr>
          <a:xfrm>
            <a:off x="8456037" y="3960301"/>
            <a:ext cx="516467" cy="36511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0.5</a:t>
            </a:r>
          </a:p>
        </p:txBody>
      </p:sp>
      <p:sp>
        <p:nvSpPr>
          <p:cNvPr id="60" name="Rectangle 59">
            <a:extLst>
              <a:ext uri="{FF2B5EF4-FFF2-40B4-BE49-F238E27FC236}">
                <a16:creationId xmlns:a16="http://schemas.microsoft.com/office/drawing/2014/main" id="{77B86466-7F37-4D72-9658-92E901FE8EC1}"/>
              </a:ext>
            </a:extLst>
          </p:cNvPr>
          <p:cNvSpPr/>
          <p:nvPr/>
        </p:nvSpPr>
        <p:spPr>
          <a:xfrm>
            <a:off x="8456037" y="4326505"/>
            <a:ext cx="516467" cy="36511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0.3</a:t>
            </a:r>
          </a:p>
        </p:txBody>
      </p:sp>
      <p:sp>
        <p:nvSpPr>
          <p:cNvPr id="61" name="Rectangle 60">
            <a:extLst>
              <a:ext uri="{FF2B5EF4-FFF2-40B4-BE49-F238E27FC236}">
                <a16:creationId xmlns:a16="http://schemas.microsoft.com/office/drawing/2014/main" id="{A6BBBDD0-B810-100B-1CB4-574B21E50640}"/>
              </a:ext>
            </a:extLst>
          </p:cNvPr>
          <p:cNvSpPr/>
          <p:nvPr/>
        </p:nvSpPr>
        <p:spPr>
          <a:xfrm>
            <a:off x="8457966" y="4698824"/>
            <a:ext cx="516467" cy="36511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0.2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0D39D8E-DEB7-CDA2-9EB9-037BA10D2BC8}"/>
                  </a:ext>
                </a:extLst>
              </p:cNvPr>
              <p:cNvSpPr txBox="1"/>
              <p:nvPr/>
            </p:nvSpPr>
            <p:spPr>
              <a:xfrm>
                <a:off x="10147944" y="5079042"/>
                <a:ext cx="1466590" cy="369332"/>
              </a:xfrm>
              <a:prstGeom prst="rect">
                <a:avLst/>
              </a:prstGeom>
              <a:noFill/>
            </p:spPr>
            <p:txBody>
              <a:bodyPr wrap="square" rtlCol="0">
                <a:spAutoFit/>
              </a:bodyPr>
              <a:lstStyle/>
              <a:p>
                <a:r>
                  <a:rPr lang="en-US" dirty="0">
                    <a:latin typeface="Palatino Linotype" panose="02040502050505030304" pitchFamily="18" charset="0"/>
                  </a:rPr>
                  <a:t>Collect by </a:t>
                </a:r>
                <a14:m>
                  <m:oMath xmlns:m="http://schemas.openxmlformats.org/officeDocument/2006/math">
                    <m:r>
                      <a:rPr lang="en-US" i="1" dirty="0" smtClean="0">
                        <a:latin typeface="Cambria Math" panose="02040503050406030204" pitchFamily="18" charset="0"/>
                      </a:rPr>
                      <m:t>𝑈</m:t>
                    </m:r>
                  </m:oMath>
                </a14:m>
                <a:endParaRPr lang="en-US" dirty="0">
                  <a:latin typeface="Palatino Linotype" panose="02040502050505030304" pitchFamily="18" charset="0"/>
                </a:endParaRPr>
              </a:p>
            </p:txBody>
          </p:sp>
        </mc:Choice>
        <mc:Fallback xmlns="">
          <p:sp>
            <p:nvSpPr>
              <p:cNvPr id="12" name="TextBox 11">
                <a:extLst>
                  <a:ext uri="{FF2B5EF4-FFF2-40B4-BE49-F238E27FC236}">
                    <a16:creationId xmlns:a16="http://schemas.microsoft.com/office/drawing/2014/main" id="{60D39D8E-DEB7-CDA2-9EB9-037BA10D2BC8}"/>
                  </a:ext>
                </a:extLst>
              </p:cNvPr>
              <p:cNvSpPr txBox="1">
                <a:spLocks noRot="1" noChangeAspect="1" noMove="1" noResize="1" noEditPoints="1" noAdjustHandles="1" noChangeArrowheads="1" noChangeShapeType="1" noTextEdit="1"/>
              </p:cNvSpPr>
              <p:nvPr/>
            </p:nvSpPr>
            <p:spPr>
              <a:xfrm>
                <a:off x="10147944" y="5079042"/>
                <a:ext cx="1466590" cy="369332"/>
              </a:xfrm>
              <a:prstGeom prst="rect">
                <a:avLst/>
              </a:prstGeom>
              <a:blipFill>
                <a:blip r:embed="rId17"/>
                <a:stretch>
                  <a:fillRect l="-4310" t="-6452" b="-22581"/>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A5D31AED-4C94-C0AE-3478-12A68532E62F}"/>
              </a:ext>
            </a:extLst>
          </p:cNvPr>
          <p:cNvSpPr txBox="1"/>
          <p:nvPr/>
        </p:nvSpPr>
        <p:spPr>
          <a:xfrm>
            <a:off x="10367668" y="3536681"/>
            <a:ext cx="853119" cy="369332"/>
          </a:xfrm>
          <a:prstGeom prst="rect">
            <a:avLst/>
          </a:prstGeom>
          <a:noFill/>
        </p:spPr>
        <p:txBody>
          <a:bodyPr wrap="none" rtlCol="0">
            <a:spAutoFit/>
          </a:bodyPr>
          <a:lstStyle/>
          <a:p>
            <a:r>
              <a:rPr lang="en-US" dirty="0"/>
              <a:t>5   3   2</a:t>
            </a:r>
          </a:p>
        </p:txBody>
      </p:sp>
    </p:spTree>
    <p:extLst>
      <p:ext uri="{BB962C8B-B14F-4D97-AF65-F5344CB8AC3E}">
        <p14:creationId xmlns:p14="http://schemas.microsoft.com/office/powerpoint/2010/main" val="3253283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415600" y="593367"/>
            <a:ext cx="11360800" cy="943200"/>
          </a:xfrm>
          <a:prstGeom prst="rect">
            <a:avLst/>
          </a:prstGeom>
        </p:spPr>
        <p:txBody>
          <a:bodyPr spcFirstLastPara="1" wrap="square" lIns="121900" tIns="121900" rIns="121900" bIns="121900" anchor="t" anchorCtr="0">
            <a:normAutofit/>
          </a:bodyPr>
          <a:lstStyle/>
          <a:p>
            <a:pPr>
              <a:buClr>
                <a:srgbClr val="3F3F3F"/>
              </a:buClr>
              <a:buSzPts val="4000"/>
            </a:pPr>
            <a:r>
              <a:rPr lang="en" sz="3200" b="1" dirty="0">
                <a:solidFill>
                  <a:srgbClr val="C00000"/>
                </a:solidFill>
                <a:latin typeface="Palatino Linotype"/>
              </a:rPr>
              <a:t>Modeling</a:t>
            </a:r>
            <a:endParaRPr sz="3200" b="1" dirty="0">
              <a:solidFill>
                <a:srgbClr val="C00000"/>
              </a:solidFill>
              <a:latin typeface="Palatino Linotype"/>
            </a:endParaRPr>
          </a:p>
        </p:txBody>
      </p:sp>
      <p:pic>
        <p:nvPicPr>
          <p:cNvPr id="127" name="Google Shape;127;p21"/>
          <p:cNvPicPr preferRelativeResize="0"/>
          <p:nvPr/>
        </p:nvPicPr>
        <p:blipFill>
          <a:blip r:embed="rId3">
            <a:alphaModFix/>
          </a:blip>
          <a:stretch>
            <a:fillRect/>
          </a:stretch>
        </p:blipFill>
        <p:spPr>
          <a:xfrm>
            <a:off x="1220484" y="1913399"/>
            <a:ext cx="9751035" cy="3951967"/>
          </a:xfrm>
          <a:prstGeom prst="rect">
            <a:avLst/>
          </a:prstGeom>
          <a:noFill/>
          <a:ln>
            <a:noFill/>
          </a:ln>
        </p:spPr>
      </p:pic>
      <p:sp>
        <p:nvSpPr>
          <p:cNvPr id="2" name="Slide Number Placeholder 1">
            <a:extLst>
              <a:ext uri="{FF2B5EF4-FFF2-40B4-BE49-F238E27FC236}">
                <a16:creationId xmlns:a16="http://schemas.microsoft.com/office/drawing/2014/main" id="{4D5B95C8-56E4-B8DC-7679-058311BBC658}"/>
              </a:ext>
            </a:extLst>
          </p:cNvPr>
          <p:cNvSpPr>
            <a:spLocks noGrp="1"/>
          </p:cNvSpPr>
          <p:nvPr>
            <p:ph type="sldNum" idx="12"/>
          </p:nvPr>
        </p:nvSpPr>
        <p:spPr/>
        <p:txBody>
          <a:bodyPr/>
          <a:lstStyle/>
          <a:p>
            <a:fld id="{00000000-1234-1234-1234-123412341234}" type="slidenum">
              <a:rPr lang="en" smtClean="0"/>
              <a:pPr/>
              <a:t>18</a:t>
            </a:fld>
            <a:endParaRPr lang="e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415600" y="593367"/>
            <a:ext cx="11360800" cy="943200"/>
          </a:xfrm>
          <a:prstGeom prst="rect">
            <a:avLst/>
          </a:prstGeom>
        </p:spPr>
        <p:txBody>
          <a:bodyPr spcFirstLastPara="1" wrap="square" lIns="121900" tIns="121900" rIns="121900" bIns="121900" anchor="t" anchorCtr="0">
            <a:normAutofit fontScale="90000"/>
          </a:bodyPr>
          <a:lstStyle/>
          <a:p>
            <a:pPr>
              <a:buClr>
                <a:srgbClr val="3F3F3F"/>
              </a:buClr>
              <a:buSzPts val="4000"/>
            </a:pPr>
            <a:r>
              <a:rPr lang="en-US" sz="3200" b="1" dirty="0">
                <a:solidFill>
                  <a:srgbClr val="C00000"/>
                </a:solidFill>
                <a:latin typeface="Palatino Linotype"/>
              </a:rPr>
              <a:t>Uncertainty-based collection with AMIR is a very efficient </a:t>
            </a:r>
            <a:br>
              <a:rPr lang="en-US" sz="3200" b="1" dirty="0">
                <a:solidFill>
                  <a:srgbClr val="C00000"/>
                </a:solidFill>
                <a:latin typeface="Palatino Linotype"/>
              </a:rPr>
            </a:br>
            <a:endParaRPr sz="3200" b="1" dirty="0">
              <a:solidFill>
                <a:srgbClr val="C00000"/>
              </a:solidFill>
              <a:latin typeface="Palatino Linotype"/>
            </a:endParaRPr>
          </a:p>
        </p:txBody>
      </p:sp>
      <p:sp>
        <p:nvSpPr>
          <p:cNvPr id="140" name="Google Shape;140;p23"/>
          <p:cNvSpPr txBox="1">
            <a:spLocks noGrp="1"/>
          </p:cNvSpPr>
          <p:nvPr>
            <p:ph type="body" idx="1"/>
          </p:nvPr>
        </p:nvSpPr>
        <p:spPr>
          <a:xfrm>
            <a:off x="415600" y="1468967"/>
            <a:ext cx="11360800" cy="4403600"/>
          </a:xfrm>
          <a:prstGeom prst="rect">
            <a:avLst/>
          </a:prstGeom>
        </p:spPr>
        <p:txBody>
          <a:bodyPr spcFirstLastPara="1" wrap="square" lIns="121900" tIns="121900" rIns="121900" bIns="121900" anchor="t" anchorCtr="0">
            <a:normAutofit/>
          </a:bodyPr>
          <a:lstStyle/>
          <a:p>
            <a:pPr marL="0" indent="0">
              <a:buNone/>
            </a:pPr>
            <a:r>
              <a:rPr lang="en" sz="2600" dirty="0">
                <a:solidFill>
                  <a:schemeClr val="dk1"/>
                </a:solidFill>
                <a:latin typeface="Palatino Linotype"/>
              </a:rPr>
              <a:t>120 (∼3 hours of human labor) less samples are needed compared to random selection for saturation</a:t>
            </a:r>
            <a:r>
              <a:rPr lang="en" sz="2133" dirty="0"/>
              <a:t>.</a:t>
            </a:r>
            <a:endParaRPr sz="2133" dirty="0"/>
          </a:p>
          <a:p>
            <a:pPr marL="0" indent="0">
              <a:spcBef>
                <a:spcPts val="1600"/>
              </a:spcBef>
              <a:spcAft>
                <a:spcPts val="1600"/>
              </a:spcAft>
              <a:buNone/>
            </a:pPr>
            <a:endParaRPr sz="2133" dirty="0"/>
          </a:p>
        </p:txBody>
      </p:sp>
      <p:pic>
        <p:nvPicPr>
          <p:cNvPr id="3" name="Picture 2" descr="Chart, scatter chart&#10;&#10;Description automatically generated">
            <a:extLst>
              <a:ext uri="{FF2B5EF4-FFF2-40B4-BE49-F238E27FC236}">
                <a16:creationId xmlns:a16="http://schemas.microsoft.com/office/drawing/2014/main" id="{2A0ED829-07EA-B543-7EAF-9FAAA32E7B5F}"/>
              </a:ext>
            </a:extLst>
          </p:cNvPr>
          <p:cNvPicPr>
            <a:picLocks noChangeAspect="1"/>
          </p:cNvPicPr>
          <p:nvPr/>
        </p:nvPicPr>
        <p:blipFill rotWithShape="1">
          <a:blip r:embed="rId3"/>
          <a:srcRect r="50000" b="10177"/>
          <a:stretch/>
        </p:blipFill>
        <p:spPr>
          <a:xfrm>
            <a:off x="3397857" y="2412167"/>
            <a:ext cx="5396285" cy="3460400"/>
          </a:xfrm>
          <a:prstGeom prst="rect">
            <a:avLst/>
          </a:prstGeom>
        </p:spPr>
      </p:pic>
      <p:sp>
        <p:nvSpPr>
          <p:cNvPr id="2" name="Slide Number Placeholder 1">
            <a:extLst>
              <a:ext uri="{FF2B5EF4-FFF2-40B4-BE49-F238E27FC236}">
                <a16:creationId xmlns:a16="http://schemas.microsoft.com/office/drawing/2014/main" id="{7DB776F8-B9FF-BF1E-42A0-EF69223F7F8D}"/>
              </a:ext>
            </a:extLst>
          </p:cNvPr>
          <p:cNvSpPr>
            <a:spLocks noGrp="1"/>
          </p:cNvSpPr>
          <p:nvPr>
            <p:ph type="sldNum" idx="12"/>
          </p:nvPr>
        </p:nvSpPr>
        <p:spPr/>
        <p:txBody>
          <a:bodyPr/>
          <a:lstStyle/>
          <a:p>
            <a:r>
              <a:rPr lang="en" dirty="0"/>
              <a:t>15</a:t>
            </a:r>
          </a:p>
        </p:txBody>
      </p:sp>
      <p:cxnSp>
        <p:nvCxnSpPr>
          <p:cNvPr id="13" name="Straight Arrow Connector 12">
            <a:extLst>
              <a:ext uri="{FF2B5EF4-FFF2-40B4-BE49-F238E27FC236}">
                <a16:creationId xmlns:a16="http://schemas.microsoft.com/office/drawing/2014/main" id="{EFCE26D2-E76D-5582-23F4-4B835FFF0B8F}"/>
              </a:ext>
            </a:extLst>
          </p:cNvPr>
          <p:cNvCxnSpPr>
            <a:cxnSpLocks/>
          </p:cNvCxnSpPr>
          <p:nvPr/>
        </p:nvCxnSpPr>
        <p:spPr>
          <a:xfrm>
            <a:off x="5370618" y="2732800"/>
            <a:ext cx="2063335" cy="0"/>
          </a:xfrm>
          <a:prstGeom prst="straightConnector1">
            <a:avLst/>
          </a:prstGeom>
          <a:ln w="19050">
            <a:solidFill>
              <a:srgbClr val="C00000"/>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0C920C9-BC19-C2F2-C7D4-20291940ED6B}"/>
              </a:ext>
            </a:extLst>
          </p:cNvPr>
          <p:cNvSpPr txBox="1"/>
          <p:nvPr/>
        </p:nvSpPr>
        <p:spPr>
          <a:xfrm>
            <a:off x="5896739" y="2269661"/>
            <a:ext cx="1039900" cy="369332"/>
          </a:xfrm>
          <a:prstGeom prst="rect">
            <a:avLst/>
          </a:prstGeom>
          <a:noFill/>
        </p:spPr>
        <p:txBody>
          <a:bodyPr wrap="none" rtlCol="0">
            <a:spAutoFit/>
          </a:bodyPr>
          <a:lstStyle/>
          <a:p>
            <a:r>
              <a:rPr lang="en-US" dirty="0">
                <a:solidFill>
                  <a:srgbClr val="C00000"/>
                </a:solidFill>
              </a:rPr>
              <a:t>120 pairs</a:t>
            </a:r>
          </a:p>
        </p:txBody>
      </p:sp>
      <p:cxnSp>
        <p:nvCxnSpPr>
          <p:cNvPr id="19" name="Straight Arrow Connector 18">
            <a:extLst>
              <a:ext uri="{FF2B5EF4-FFF2-40B4-BE49-F238E27FC236}">
                <a16:creationId xmlns:a16="http://schemas.microsoft.com/office/drawing/2014/main" id="{D9C47219-A11E-C0EA-381B-0EFF7FFBD0BE}"/>
              </a:ext>
            </a:extLst>
          </p:cNvPr>
          <p:cNvCxnSpPr>
            <a:cxnSpLocks/>
          </p:cNvCxnSpPr>
          <p:nvPr/>
        </p:nvCxnSpPr>
        <p:spPr>
          <a:xfrm flipV="1">
            <a:off x="8396847" y="2780300"/>
            <a:ext cx="0" cy="272628"/>
          </a:xfrm>
          <a:prstGeom prst="straightConnector1">
            <a:avLst/>
          </a:prstGeom>
          <a:ln w="19050">
            <a:solidFill>
              <a:srgbClr val="C00000"/>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9072B6D-98C5-DCE6-2B91-C1BA4873E254}"/>
              </a:ext>
            </a:extLst>
          </p:cNvPr>
          <p:cNvCxnSpPr>
            <a:cxnSpLocks/>
          </p:cNvCxnSpPr>
          <p:nvPr/>
        </p:nvCxnSpPr>
        <p:spPr>
          <a:xfrm>
            <a:off x="4338950" y="2738837"/>
            <a:ext cx="1031668" cy="0"/>
          </a:xfrm>
          <a:prstGeom prst="straightConnector1">
            <a:avLst/>
          </a:prstGeom>
          <a:ln w="19050">
            <a:solidFill>
              <a:schemeClr val="accent1">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814523F-EAFB-4E90-C608-0B010C9F8DF3}"/>
              </a:ext>
            </a:extLst>
          </p:cNvPr>
          <p:cNvSpPr txBox="1"/>
          <p:nvPr/>
        </p:nvSpPr>
        <p:spPr>
          <a:xfrm>
            <a:off x="8457065" y="2731948"/>
            <a:ext cx="466794" cy="369332"/>
          </a:xfrm>
          <a:prstGeom prst="rect">
            <a:avLst/>
          </a:prstGeom>
          <a:noFill/>
        </p:spPr>
        <p:txBody>
          <a:bodyPr wrap="none" rtlCol="0">
            <a:spAutoFit/>
          </a:bodyPr>
          <a:lstStyle/>
          <a:p>
            <a:r>
              <a:rPr lang="en-US" dirty="0">
                <a:solidFill>
                  <a:srgbClr val="C00000"/>
                </a:solidFill>
              </a:rPr>
              <a:t>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build="p"/>
      <p:bldP spid="18"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415600" y="593367"/>
            <a:ext cx="11360800" cy="943200"/>
          </a:xfrm>
          <a:prstGeom prst="rect">
            <a:avLst/>
          </a:prstGeom>
        </p:spPr>
        <p:txBody>
          <a:bodyPr spcFirstLastPara="1" wrap="square" lIns="121900" tIns="121900" rIns="121900" bIns="121900" anchor="t" anchorCtr="0">
            <a:normAutofit/>
          </a:bodyPr>
          <a:lstStyle/>
          <a:p>
            <a:pPr>
              <a:buClr>
                <a:srgbClr val="3F3F3F"/>
              </a:buClr>
              <a:buSzPts val="4000"/>
            </a:pPr>
            <a:r>
              <a:rPr lang="en" sz="4000" b="1" dirty="0">
                <a:solidFill>
                  <a:srgbClr val="C00000"/>
                </a:solidFill>
                <a:latin typeface="Palatino Linotype"/>
                <a:sym typeface="Palatino Linotype"/>
              </a:rPr>
              <a:t>Activity Recognition using Video</a:t>
            </a:r>
            <a:endParaRPr sz="4000" b="1" dirty="0">
              <a:solidFill>
                <a:srgbClr val="C00000"/>
              </a:solidFill>
              <a:latin typeface="Palatino Linotype"/>
              <a:sym typeface="Palatino Linotype"/>
            </a:endParaRPr>
          </a:p>
        </p:txBody>
      </p:sp>
      <p:sp>
        <p:nvSpPr>
          <p:cNvPr id="74" name="Google Shape;74;p14"/>
          <p:cNvSpPr txBox="1">
            <a:spLocks noGrp="1"/>
          </p:cNvSpPr>
          <p:nvPr>
            <p:ph type="body" idx="1"/>
          </p:nvPr>
        </p:nvSpPr>
        <p:spPr>
          <a:xfrm>
            <a:off x="600058" y="1892383"/>
            <a:ext cx="2610416" cy="772374"/>
          </a:xfrm>
          <a:prstGeom prst="rect">
            <a:avLst/>
          </a:prstGeom>
        </p:spPr>
        <p:txBody>
          <a:bodyPr spcFirstLastPara="1" wrap="square" lIns="121900" tIns="121900" rIns="121900" bIns="121900" anchor="t" anchorCtr="0">
            <a:normAutofit fontScale="85000" lnSpcReduction="20000"/>
          </a:bodyPr>
          <a:lstStyle/>
          <a:p>
            <a:pPr marL="0" indent="0">
              <a:buNone/>
            </a:pPr>
            <a:r>
              <a:rPr lang="en" sz="3100" dirty="0">
                <a:solidFill>
                  <a:schemeClr val="dk1"/>
                </a:solidFill>
                <a:latin typeface="Palatino Linotype"/>
              </a:rPr>
              <a:t>Elder care                       </a:t>
            </a:r>
            <a:r>
              <a:rPr lang="en" sz="2600" dirty="0">
                <a:solidFill>
                  <a:schemeClr val="dk1"/>
                </a:solidFill>
                <a:latin typeface="Palatino Linotype"/>
              </a:rPr>
              <a:t>	</a:t>
            </a:r>
            <a:endParaRPr sz="2600" dirty="0">
              <a:solidFill>
                <a:schemeClr val="dk1"/>
              </a:solidFill>
              <a:latin typeface="Palatino Linotype"/>
            </a:endParaRPr>
          </a:p>
          <a:p>
            <a:pPr marL="0" indent="0">
              <a:spcBef>
                <a:spcPts val="1600"/>
              </a:spcBef>
              <a:buNone/>
            </a:pPr>
            <a:endParaRPr dirty="0"/>
          </a:p>
          <a:p>
            <a:pPr marL="0" indent="0">
              <a:spcBef>
                <a:spcPts val="1600"/>
              </a:spcBef>
              <a:spcAft>
                <a:spcPts val="1600"/>
              </a:spcAft>
              <a:buNone/>
            </a:pPr>
            <a:endParaRPr dirty="0"/>
          </a:p>
        </p:txBody>
      </p:sp>
      <p:pic>
        <p:nvPicPr>
          <p:cNvPr id="75" name="Google Shape;75;p14"/>
          <p:cNvPicPr preferRelativeResize="0"/>
          <p:nvPr/>
        </p:nvPicPr>
        <p:blipFill>
          <a:blip r:embed="rId3">
            <a:alphaModFix/>
          </a:blip>
          <a:stretch>
            <a:fillRect/>
          </a:stretch>
        </p:blipFill>
        <p:spPr>
          <a:xfrm>
            <a:off x="4078985" y="2652185"/>
            <a:ext cx="3492500" cy="2324100"/>
          </a:xfrm>
          <a:prstGeom prst="rect">
            <a:avLst/>
          </a:prstGeom>
          <a:noFill/>
          <a:ln>
            <a:noFill/>
          </a:ln>
        </p:spPr>
      </p:pic>
      <p:pic>
        <p:nvPicPr>
          <p:cNvPr id="76" name="Google Shape;76;p14"/>
          <p:cNvPicPr preferRelativeResize="0"/>
          <p:nvPr/>
        </p:nvPicPr>
        <p:blipFill rotWithShape="1">
          <a:blip r:embed="rId4">
            <a:alphaModFix/>
          </a:blip>
          <a:srcRect r="13763"/>
          <a:stretch/>
        </p:blipFill>
        <p:spPr>
          <a:xfrm>
            <a:off x="234400" y="2652184"/>
            <a:ext cx="3331400" cy="2324101"/>
          </a:xfrm>
          <a:prstGeom prst="rect">
            <a:avLst/>
          </a:prstGeom>
          <a:noFill/>
          <a:ln>
            <a:noFill/>
          </a:ln>
        </p:spPr>
      </p:pic>
      <p:pic>
        <p:nvPicPr>
          <p:cNvPr id="77" name="Google Shape;77;p14"/>
          <p:cNvPicPr preferRelativeResize="0"/>
          <p:nvPr/>
        </p:nvPicPr>
        <p:blipFill>
          <a:blip r:embed="rId5">
            <a:alphaModFix/>
          </a:blip>
          <a:stretch>
            <a:fillRect/>
          </a:stretch>
        </p:blipFill>
        <p:spPr>
          <a:xfrm>
            <a:off x="8192457" y="2652185"/>
            <a:ext cx="3098811" cy="2324100"/>
          </a:xfrm>
          <a:prstGeom prst="rect">
            <a:avLst/>
          </a:prstGeom>
          <a:noFill/>
          <a:ln>
            <a:noFill/>
          </a:ln>
        </p:spPr>
      </p:pic>
      <p:sp>
        <p:nvSpPr>
          <p:cNvPr id="2" name="Slide Number Placeholder 1">
            <a:extLst>
              <a:ext uri="{FF2B5EF4-FFF2-40B4-BE49-F238E27FC236}">
                <a16:creationId xmlns:a16="http://schemas.microsoft.com/office/drawing/2014/main" id="{1557E053-D343-3606-8714-83B4716627A0}"/>
              </a:ext>
            </a:extLst>
          </p:cNvPr>
          <p:cNvSpPr>
            <a:spLocks noGrp="1"/>
          </p:cNvSpPr>
          <p:nvPr>
            <p:ph type="sldNum" idx="12"/>
          </p:nvPr>
        </p:nvSpPr>
        <p:spPr/>
        <p:txBody>
          <a:bodyPr/>
          <a:lstStyle/>
          <a:p>
            <a:fld id="{00000000-1234-1234-1234-123412341234}" type="slidenum">
              <a:rPr lang="en" smtClean="0"/>
              <a:pPr/>
              <a:t>2</a:t>
            </a:fld>
            <a:endParaRPr lang="en"/>
          </a:p>
        </p:txBody>
      </p:sp>
      <p:sp>
        <p:nvSpPr>
          <p:cNvPr id="4" name="TextBox 3">
            <a:extLst>
              <a:ext uri="{FF2B5EF4-FFF2-40B4-BE49-F238E27FC236}">
                <a16:creationId xmlns:a16="http://schemas.microsoft.com/office/drawing/2014/main" id="{155C0B95-7ED1-2BC1-2217-A5C64D78D284}"/>
              </a:ext>
            </a:extLst>
          </p:cNvPr>
          <p:cNvSpPr txBox="1"/>
          <p:nvPr/>
        </p:nvSpPr>
        <p:spPr>
          <a:xfrm>
            <a:off x="4826168" y="1892383"/>
            <a:ext cx="1998133" cy="492443"/>
          </a:xfrm>
          <a:prstGeom prst="rect">
            <a:avLst/>
          </a:prstGeom>
          <a:noFill/>
        </p:spPr>
        <p:txBody>
          <a:bodyPr wrap="square">
            <a:spAutoFit/>
          </a:bodyPr>
          <a:lstStyle/>
          <a:p>
            <a:r>
              <a:rPr lang="en" sz="2600" dirty="0">
                <a:solidFill>
                  <a:schemeClr val="dk1"/>
                </a:solidFill>
                <a:latin typeface="Palatino Linotype"/>
              </a:rPr>
              <a:t>Surveillance</a:t>
            </a:r>
            <a:endParaRPr lang="en-US" sz="2600" dirty="0"/>
          </a:p>
        </p:txBody>
      </p:sp>
      <p:sp>
        <p:nvSpPr>
          <p:cNvPr id="6" name="TextBox 5">
            <a:extLst>
              <a:ext uri="{FF2B5EF4-FFF2-40B4-BE49-F238E27FC236}">
                <a16:creationId xmlns:a16="http://schemas.microsoft.com/office/drawing/2014/main" id="{5963D0DD-05CF-F0D9-A8E4-907FD0C49A03}"/>
              </a:ext>
            </a:extLst>
          </p:cNvPr>
          <p:cNvSpPr txBox="1"/>
          <p:nvPr/>
        </p:nvSpPr>
        <p:spPr>
          <a:xfrm>
            <a:off x="8206573" y="1892383"/>
            <a:ext cx="3070577" cy="492443"/>
          </a:xfrm>
          <a:prstGeom prst="rect">
            <a:avLst/>
          </a:prstGeom>
          <a:noFill/>
        </p:spPr>
        <p:txBody>
          <a:bodyPr wrap="square">
            <a:spAutoFit/>
          </a:bodyPr>
          <a:lstStyle/>
          <a:p>
            <a:r>
              <a:rPr lang="en" sz="2600" dirty="0">
                <a:solidFill>
                  <a:schemeClr val="dk1"/>
                </a:solidFill>
                <a:latin typeface="Palatino Linotype"/>
              </a:rPr>
              <a:t>Home Automation</a:t>
            </a:r>
            <a:endParaRPr lang="en-US" sz="2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build="p"/>
      <p:bldP spid="4"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AE113-4048-67E9-0453-8A91DAC6F0A2}"/>
              </a:ext>
            </a:extLst>
          </p:cNvPr>
          <p:cNvSpPr>
            <a:spLocks noGrp="1"/>
          </p:cNvSpPr>
          <p:nvPr>
            <p:ph type="title"/>
          </p:nvPr>
        </p:nvSpPr>
        <p:spPr/>
        <p:txBody>
          <a:bodyPr>
            <a:normAutofit/>
          </a:bodyPr>
          <a:lstStyle/>
          <a:p>
            <a:pPr>
              <a:buClr>
                <a:srgbClr val="3F3F3F"/>
              </a:buClr>
              <a:buSzPts val="4000"/>
            </a:pPr>
            <a:r>
              <a:rPr lang="en-US" sz="3200" b="1" dirty="0">
                <a:solidFill>
                  <a:srgbClr val="C00000"/>
                </a:solidFill>
                <a:latin typeface="Palatino Linotype"/>
              </a:rPr>
              <a:t>Transferability across environments</a:t>
            </a:r>
          </a:p>
        </p:txBody>
      </p:sp>
      <p:sp>
        <p:nvSpPr>
          <p:cNvPr id="3" name="Text Placeholder 2">
            <a:extLst>
              <a:ext uri="{FF2B5EF4-FFF2-40B4-BE49-F238E27FC236}">
                <a16:creationId xmlns:a16="http://schemas.microsoft.com/office/drawing/2014/main" id="{5199222A-C42A-3CCB-101D-8D102F563749}"/>
              </a:ext>
            </a:extLst>
          </p:cNvPr>
          <p:cNvSpPr>
            <a:spLocks noGrp="1"/>
          </p:cNvSpPr>
          <p:nvPr>
            <p:ph type="body" idx="1"/>
          </p:nvPr>
        </p:nvSpPr>
        <p:spPr>
          <a:xfrm>
            <a:off x="415600" y="1688433"/>
            <a:ext cx="11776400" cy="1623359"/>
          </a:xfrm>
        </p:spPr>
        <p:txBody>
          <a:bodyPr>
            <a:normAutofit fontScale="70000" lnSpcReduction="20000"/>
          </a:bodyPr>
          <a:lstStyle/>
          <a:p>
            <a:r>
              <a:rPr lang="en-US" sz="2600" dirty="0">
                <a:solidFill>
                  <a:schemeClr val="dk1"/>
                </a:solidFill>
                <a:latin typeface="Palatino Linotype"/>
              </a:rPr>
              <a:t>Network models are more robust to environmental changes compared to video</a:t>
            </a:r>
          </a:p>
          <a:p>
            <a:pPr marL="152396" indent="0">
              <a:buNone/>
            </a:pPr>
            <a:endParaRPr lang="en-US" sz="2600" dirty="0">
              <a:solidFill>
                <a:schemeClr val="dk1"/>
              </a:solidFill>
              <a:latin typeface="Palatino Linotype"/>
            </a:endParaRPr>
          </a:p>
          <a:p>
            <a:r>
              <a:rPr lang="en-US" sz="2600" dirty="0">
                <a:solidFill>
                  <a:schemeClr val="dk1"/>
                </a:solidFill>
                <a:latin typeface="Palatino Linotype"/>
              </a:rPr>
              <a:t>Stacking with some paired examples shows adaptive capacities performs the best across environments</a:t>
            </a:r>
          </a:p>
          <a:p>
            <a:endParaRPr lang="en-US" sz="2600" dirty="0">
              <a:solidFill>
                <a:schemeClr val="dk1"/>
              </a:solidFill>
              <a:latin typeface="Palatino Linotype"/>
            </a:endParaRPr>
          </a:p>
          <a:p>
            <a:r>
              <a:rPr lang="en-US" sz="2600" dirty="0">
                <a:solidFill>
                  <a:schemeClr val="dk1"/>
                </a:solidFill>
                <a:latin typeface="Palatino Linotype"/>
              </a:rPr>
              <a:t>The uncertainty-based prioritization of AMIR helps to derive a meta-learner when environments are different.</a:t>
            </a:r>
          </a:p>
        </p:txBody>
      </p:sp>
      <p:pic>
        <p:nvPicPr>
          <p:cNvPr id="5" name="Picture 4" descr="Table&#10;&#10;Description automatically generated">
            <a:extLst>
              <a:ext uri="{FF2B5EF4-FFF2-40B4-BE49-F238E27FC236}">
                <a16:creationId xmlns:a16="http://schemas.microsoft.com/office/drawing/2014/main" id="{1DABA8D7-0E67-1DBC-D184-6D27CC365125}"/>
              </a:ext>
            </a:extLst>
          </p:cNvPr>
          <p:cNvPicPr>
            <a:picLocks noChangeAspect="1"/>
          </p:cNvPicPr>
          <p:nvPr/>
        </p:nvPicPr>
        <p:blipFill rotWithShape="1">
          <a:blip r:embed="rId3"/>
          <a:srcRect b="2529"/>
          <a:stretch/>
        </p:blipFill>
        <p:spPr>
          <a:xfrm>
            <a:off x="513977" y="3594020"/>
            <a:ext cx="5486724" cy="2073088"/>
          </a:xfrm>
          <a:prstGeom prst="rect">
            <a:avLst/>
          </a:prstGeom>
        </p:spPr>
      </p:pic>
      <p:pic>
        <p:nvPicPr>
          <p:cNvPr id="9" name="Picture 8" descr="Table&#10;&#10;Description automatically generated">
            <a:extLst>
              <a:ext uri="{FF2B5EF4-FFF2-40B4-BE49-F238E27FC236}">
                <a16:creationId xmlns:a16="http://schemas.microsoft.com/office/drawing/2014/main" id="{DC8D346C-F973-398C-7BE4-25F39C64DCE1}"/>
              </a:ext>
            </a:extLst>
          </p:cNvPr>
          <p:cNvPicPr>
            <a:picLocks noChangeAspect="1"/>
          </p:cNvPicPr>
          <p:nvPr/>
        </p:nvPicPr>
        <p:blipFill>
          <a:blip r:embed="rId4"/>
          <a:stretch>
            <a:fillRect/>
          </a:stretch>
        </p:blipFill>
        <p:spPr>
          <a:xfrm>
            <a:off x="6471023" y="3594020"/>
            <a:ext cx="5207000" cy="2120900"/>
          </a:xfrm>
          <a:prstGeom prst="rect">
            <a:avLst/>
          </a:prstGeom>
        </p:spPr>
      </p:pic>
      <p:sp>
        <p:nvSpPr>
          <p:cNvPr id="4" name="Slide Number Placeholder 3">
            <a:extLst>
              <a:ext uri="{FF2B5EF4-FFF2-40B4-BE49-F238E27FC236}">
                <a16:creationId xmlns:a16="http://schemas.microsoft.com/office/drawing/2014/main" id="{85DE7B3D-B58E-27EC-26CC-F5A7998FFC16}"/>
              </a:ext>
            </a:extLst>
          </p:cNvPr>
          <p:cNvSpPr>
            <a:spLocks noGrp="1"/>
          </p:cNvSpPr>
          <p:nvPr>
            <p:ph type="sldNum" idx="12"/>
          </p:nvPr>
        </p:nvSpPr>
        <p:spPr/>
        <p:txBody>
          <a:bodyPr/>
          <a:lstStyle/>
          <a:p>
            <a:fld id="{00000000-1234-1234-1234-123412341234}" type="slidenum">
              <a:rPr lang="en" smtClean="0"/>
              <a:pPr/>
              <a:t>20</a:t>
            </a:fld>
            <a:endParaRPr lang="en"/>
          </a:p>
        </p:txBody>
      </p:sp>
    </p:spTree>
    <p:extLst>
      <p:ext uri="{BB962C8B-B14F-4D97-AF65-F5344CB8AC3E}">
        <p14:creationId xmlns:p14="http://schemas.microsoft.com/office/powerpoint/2010/main" val="15744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AE113-4048-67E9-0453-8A91DAC6F0A2}"/>
              </a:ext>
            </a:extLst>
          </p:cNvPr>
          <p:cNvSpPr>
            <a:spLocks noGrp="1"/>
          </p:cNvSpPr>
          <p:nvPr>
            <p:ph type="title"/>
          </p:nvPr>
        </p:nvSpPr>
        <p:spPr/>
        <p:txBody>
          <a:bodyPr>
            <a:normAutofit/>
          </a:bodyPr>
          <a:lstStyle/>
          <a:p>
            <a:pPr>
              <a:buClr>
                <a:srgbClr val="3F3F3F"/>
              </a:buClr>
              <a:buSzPts val="4000"/>
            </a:pPr>
            <a:r>
              <a:rPr lang="en-US" sz="3200" b="1" dirty="0">
                <a:solidFill>
                  <a:srgbClr val="C00000"/>
                </a:solidFill>
                <a:latin typeface="Palatino Linotype"/>
              </a:rPr>
              <a:t>Takeaways</a:t>
            </a:r>
          </a:p>
        </p:txBody>
      </p:sp>
      <p:sp>
        <p:nvSpPr>
          <p:cNvPr id="3" name="Text Placeholder 2">
            <a:extLst>
              <a:ext uri="{FF2B5EF4-FFF2-40B4-BE49-F238E27FC236}">
                <a16:creationId xmlns:a16="http://schemas.microsoft.com/office/drawing/2014/main" id="{5199222A-C42A-3CCB-101D-8D102F563749}"/>
              </a:ext>
            </a:extLst>
          </p:cNvPr>
          <p:cNvSpPr>
            <a:spLocks noGrp="1"/>
          </p:cNvSpPr>
          <p:nvPr>
            <p:ph type="body" idx="1"/>
          </p:nvPr>
        </p:nvSpPr>
        <p:spPr>
          <a:xfrm>
            <a:off x="415600" y="1688433"/>
            <a:ext cx="11776400" cy="4427359"/>
          </a:xfrm>
        </p:spPr>
        <p:txBody>
          <a:bodyPr>
            <a:normAutofit/>
          </a:bodyPr>
          <a:lstStyle/>
          <a:p>
            <a:r>
              <a:rPr lang="en-US" sz="2600" dirty="0">
                <a:solidFill>
                  <a:schemeClr val="dk1"/>
                </a:solidFill>
                <a:latin typeface="Palatino Linotype"/>
              </a:rPr>
              <a:t>Network traffic is reliable when physical surroundings change.</a:t>
            </a:r>
          </a:p>
          <a:p>
            <a:endParaRPr lang="en-US" sz="2600" dirty="0">
              <a:solidFill>
                <a:schemeClr val="dk1"/>
              </a:solidFill>
              <a:latin typeface="Palatino Linotype"/>
            </a:endParaRPr>
          </a:p>
          <a:p>
            <a:endParaRPr lang="en-US" sz="2600" dirty="0">
              <a:solidFill>
                <a:schemeClr val="dk1"/>
              </a:solidFill>
              <a:latin typeface="Palatino Linotype"/>
            </a:endParaRPr>
          </a:p>
          <a:p>
            <a:endParaRPr lang="en-US" sz="2600" dirty="0">
              <a:solidFill>
                <a:schemeClr val="dk1"/>
              </a:solidFill>
              <a:latin typeface="Palatino Linotype"/>
            </a:endParaRPr>
          </a:p>
          <a:p>
            <a:r>
              <a:rPr lang="en-US" sz="2600" dirty="0">
                <a:solidFill>
                  <a:schemeClr val="dk1"/>
                </a:solidFill>
                <a:latin typeface="Palatino Linotype"/>
              </a:rPr>
              <a:t>Stacking is the way to go for efficient combinations of two models.</a:t>
            </a:r>
          </a:p>
          <a:p>
            <a:endParaRPr lang="en-US" sz="2600" dirty="0">
              <a:solidFill>
                <a:schemeClr val="dk1"/>
              </a:solidFill>
              <a:latin typeface="Palatino Linotype"/>
            </a:endParaRPr>
          </a:p>
          <a:p>
            <a:endParaRPr lang="en-US" sz="2600" dirty="0">
              <a:solidFill>
                <a:schemeClr val="dk1"/>
              </a:solidFill>
              <a:latin typeface="Palatino Linotype"/>
            </a:endParaRPr>
          </a:p>
          <a:p>
            <a:endParaRPr lang="en-US" sz="2600" dirty="0">
              <a:solidFill>
                <a:schemeClr val="dk1"/>
              </a:solidFill>
              <a:latin typeface="Palatino Linotype"/>
            </a:endParaRPr>
          </a:p>
          <a:p>
            <a:r>
              <a:rPr lang="en-US" sz="2600" dirty="0">
                <a:solidFill>
                  <a:schemeClr val="dk1"/>
                </a:solidFill>
                <a:latin typeface="Palatino Linotype"/>
              </a:rPr>
              <a:t>AMIR helps to combine two (pre-trained) models with fewer paired samples and achieves better performance.</a:t>
            </a:r>
          </a:p>
        </p:txBody>
      </p:sp>
      <p:sp>
        <p:nvSpPr>
          <p:cNvPr id="4" name="Slide Number Placeholder 3">
            <a:extLst>
              <a:ext uri="{FF2B5EF4-FFF2-40B4-BE49-F238E27FC236}">
                <a16:creationId xmlns:a16="http://schemas.microsoft.com/office/drawing/2014/main" id="{85DE7B3D-B58E-27EC-26CC-F5A7998FFC16}"/>
              </a:ext>
            </a:extLst>
          </p:cNvPr>
          <p:cNvSpPr>
            <a:spLocks noGrp="1"/>
          </p:cNvSpPr>
          <p:nvPr>
            <p:ph type="sldNum" idx="12"/>
          </p:nvPr>
        </p:nvSpPr>
        <p:spPr/>
        <p:txBody>
          <a:bodyPr/>
          <a:lstStyle/>
          <a:p>
            <a:r>
              <a:rPr lang="en" dirty="0"/>
              <a:t>16</a:t>
            </a:r>
          </a:p>
        </p:txBody>
      </p:sp>
    </p:spTree>
    <p:extLst>
      <p:ext uri="{BB962C8B-B14F-4D97-AF65-F5344CB8AC3E}">
        <p14:creationId xmlns:p14="http://schemas.microsoft.com/office/powerpoint/2010/main" val="3281665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955717" y="2568437"/>
            <a:ext cx="13036822" cy="1350800"/>
          </a:xfrm>
          <a:prstGeom prst="rect">
            <a:avLst/>
          </a:prstGeom>
        </p:spPr>
        <p:txBody>
          <a:bodyPr spcFirstLastPara="1" wrap="square" lIns="121900" tIns="121900" rIns="121900" bIns="121900" anchor="b" anchorCtr="0">
            <a:noAutofit/>
          </a:bodyPr>
          <a:lstStyle/>
          <a:p>
            <a:pPr>
              <a:spcBef>
                <a:spcPts val="0"/>
              </a:spcBef>
              <a:buClr>
                <a:srgbClr val="C00000"/>
              </a:buClr>
              <a:buSzPts val="5400"/>
            </a:pPr>
            <a:r>
              <a:rPr lang="en" sz="3600" b="1" dirty="0">
                <a:solidFill>
                  <a:srgbClr val="C00000"/>
                </a:solidFill>
                <a:latin typeface="Palatino Linotype"/>
                <a:sym typeface="Palatino Linotype"/>
              </a:rPr>
              <a:t>Thanks!</a:t>
            </a:r>
            <a:br>
              <a:rPr lang="en" sz="3600" b="1" dirty="0">
                <a:solidFill>
                  <a:srgbClr val="C00000"/>
                </a:solidFill>
                <a:latin typeface="Palatino Linotype"/>
                <a:sym typeface="Palatino Linotype"/>
              </a:rPr>
            </a:br>
            <a:r>
              <a:rPr lang="en" sz="3600" b="1" dirty="0">
                <a:solidFill>
                  <a:srgbClr val="C00000"/>
                </a:solidFill>
                <a:latin typeface="Palatino Linotype"/>
                <a:sym typeface="Palatino Linotype"/>
              </a:rPr>
              <a:t>We open source all the datasets, </a:t>
            </a:r>
            <a:br>
              <a:rPr lang="en" sz="3600" b="1" dirty="0">
                <a:solidFill>
                  <a:srgbClr val="C00000"/>
                </a:solidFill>
                <a:latin typeface="Palatino Linotype"/>
                <a:sym typeface="Palatino Linotype"/>
              </a:rPr>
            </a:br>
            <a:r>
              <a:rPr lang="en" sz="3600" b="1" dirty="0">
                <a:solidFill>
                  <a:srgbClr val="C00000"/>
                </a:solidFill>
                <a:latin typeface="Palatino Linotype"/>
                <a:sym typeface="Palatino Linotype"/>
              </a:rPr>
              <a:t>features, and models.</a:t>
            </a:r>
            <a:br>
              <a:rPr lang="en" sz="3600" b="1" dirty="0">
                <a:solidFill>
                  <a:srgbClr val="C00000"/>
                </a:solidFill>
                <a:latin typeface="Palatino Linotype"/>
                <a:sym typeface="Palatino Linotype"/>
              </a:rPr>
            </a:br>
            <a:r>
              <a:rPr lang="en" sz="3600" b="1" dirty="0">
                <a:solidFill>
                  <a:srgbClr val="C00000"/>
                </a:solidFill>
                <a:latin typeface="Palatino Linotype"/>
                <a:sym typeface="Palatino Linotype"/>
              </a:rPr>
              <a:t>Please scan QR code to Access.</a:t>
            </a:r>
            <a:endParaRPr sz="3600" b="1" dirty="0">
              <a:solidFill>
                <a:srgbClr val="C00000"/>
              </a:solidFill>
              <a:latin typeface="Palatino Linotype"/>
              <a:sym typeface="Palatino Linotype"/>
            </a:endParaRPr>
          </a:p>
        </p:txBody>
      </p:sp>
      <p:sp>
        <p:nvSpPr>
          <p:cNvPr id="67" name="Google Shape;67;p13"/>
          <p:cNvSpPr txBox="1">
            <a:spLocks noGrp="1"/>
          </p:cNvSpPr>
          <p:nvPr>
            <p:ph type="subTitle" idx="1"/>
          </p:nvPr>
        </p:nvSpPr>
        <p:spPr>
          <a:xfrm>
            <a:off x="2521800" y="4282746"/>
            <a:ext cx="7148400" cy="696800"/>
          </a:xfrm>
          <a:prstGeom prst="rect">
            <a:avLst/>
          </a:prstGeom>
        </p:spPr>
        <p:txBody>
          <a:bodyPr spcFirstLastPara="1" wrap="square" lIns="121900" tIns="121900" rIns="121900" bIns="121900" anchor="t" anchorCtr="0">
            <a:noAutofit/>
          </a:bodyPr>
          <a:lstStyle/>
          <a:p>
            <a:pPr>
              <a:lnSpc>
                <a:spcPct val="70000"/>
              </a:lnSpc>
              <a:spcBef>
                <a:spcPts val="0"/>
              </a:spcBef>
              <a:buClr>
                <a:srgbClr val="7F7F7F"/>
              </a:buClr>
              <a:buSzPct val="100000"/>
            </a:pPr>
            <a:r>
              <a:rPr lang="en" sz="2000" b="1" dirty="0">
                <a:solidFill>
                  <a:srgbClr val="7F7F7F"/>
                </a:solidFill>
                <a:latin typeface="Palatino Linotype"/>
                <a:sym typeface="Palatino Linotype"/>
              </a:rPr>
              <a:t>Shinan Liu, </a:t>
            </a:r>
            <a:r>
              <a:rPr lang="en" sz="2000" dirty="0" err="1">
                <a:solidFill>
                  <a:srgbClr val="7F7F7F"/>
                </a:solidFill>
                <a:latin typeface="Palatino Linotype"/>
                <a:sym typeface="Palatino Linotype"/>
              </a:rPr>
              <a:t>Tarun</a:t>
            </a:r>
            <a:r>
              <a:rPr lang="en" sz="2000" dirty="0">
                <a:solidFill>
                  <a:srgbClr val="7F7F7F"/>
                </a:solidFill>
                <a:latin typeface="Palatino Linotype"/>
                <a:sym typeface="Palatino Linotype"/>
              </a:rPr>
              <a:t> </a:t>
            </a:r>
            <a:r>
              <a:rPr lang="en" sz="2000" dirty="0" err="1">
                <a:solidFill>
                  <a:srgbClr val="7F7F7F"/>
                </a:solidFill>
                <a:latin typeface="Palatino Linotype"/>
                <a:sym typeface="Palatino Linotype"/>
              </a:rPr>
              <a:t>Mangla</a:t>
            </a:r>
            <a:r>
              <a:rPr lang="en" sz="2000" dirty="0">
                <a:solidFill>
                  <a:srgbClr val="7F7F7F"/>
                </a:solidFill>
                <a:latin typeface="Palatino Linotype"/>
                <a:sym typeface="Palatino Linotype"/>
              </a:rPr>
              <a:t>, Ted </a:t>
            </a:r>
            <a:r>
              <a:rPr lang="en" sz="2000" dirty="0" err="1">
                <a:solidFill>
                  <a:srgbClr val="7F7F7F"/>
                </a:solidFill>
                <a:latin typeface="Palatino Linotype"/>
                <a:sym typeface="Palatino Linotype"/>
              </a:rPr>
              <a:t>Shaowang</a:t>
            </a:r>
            <a:r>
              <a:rPr lang="en" sz="2000" dirty="0">
                <a:solidFill>
                  <a:srgbClr val="7F7F7F"/>
                </a:solidFill>
                <a:latin typeface="Palatino Linotype"/>
                <a:sym typeface="Palatino Linotype"/>
              </a:rPr>
              <a:t>, </a:t>
            </a:r>
            <a:r>
              <a:rPr lang="en" sz="2000" dirty="0" err="1">
                <a:solidFill>
                  <a:srgbClr val="7F7F7F"/>
                </a:solidFill>
                <a:latin typeface="Palatino Linotype"/>
                <a:sym typeface="Palatino Linotype"/>
              </a:rPr>
              <a:t>Jinjin</a:t>
            </a:r>
            <a:r>
              <a:rPr lang="en" sz="2000" dirty="0">
                <a:solidFill>
                  <a:srgbClr val="7F7F7F"/>
                </a:solidFill>
                <a:latin typeface="Palatino Linotype"/>
                <a:sym typeface="Palatino Linotype"/>
              </a:rPr>
              <a:t> Zhao, </a:t>
            </a:r>
          </a:p>
          <a:p>
            <a:pPr>
              <a:lnSpc>
                <a:spcPct val="70000"/>
              </a:lnSpc>
              <a:spcBef>
                <a:spcPts val="0"/>
              </a:spcBef>
              <a:buClr>
                <a:srgbClr val="7F7F7F"/>
              </a:buClr>
              <a:buSzPct val="100000"/>
            </a:pPr>
            <a:r>
              <a:rPr lang="en" sz="2000" dirty="0">
                <a:solidFill>
                  <a:srgbClr val="7F7F7F"/>
                </a:solidFill>
                <a:latin typeface="Palatino Linotype"/>
                <a:sym typeface="Palatino Linotype"/>
              </a:rPr>
              <a:t>John </a:t>
            </a:r>
            <a:r>
              <a:rPr lang="en-US" sz="2000" dirty="0" err="1">
                <a:solidFill>
                  <a:srgbClr val="7F7F7F"/>
                </a:solidFill>
                <a:latin typeface="Palatino Linotype"/>
                <a:sym typeface="Palatino Linotype"/>
              </a:rPr>
              <a:t>Paparrizos</a:t>
            </a:r>
            <a:r>
              <a:rPr lang="en-US" sz="2000" dirty="0">
                <a:solidFill>
                  <a:srgbClr val="7F7F7F"/>
                </a:solidFill>
                <a:latin typeface="Palatino Linotype"/>
                <a:sym typeface="Palatino Linotype"/>
              </a:rPr>
              <a:t>, </a:t>
            </a:r>
            <a:r>
              <a:rPr lang="en" sz="2000" dirty="0">
                <a:solidFill>
                  <a:srgbClr val="7F7F7F"/>
                </a:solidFill>
                <a:latin typeface="Palatino Linotype"/>
                <a:sym typeface="Palatino Linotype"/>
              </a:rPr>
              <a:t>Sanjay Krishnan, Nick Feamster</a:t>
            </a:r>
            <a:endParaRPr sz="2000" dirty="0">
              <a:solidFill>
                <a:srgbClr val="7F7F7F"/>
              </a:solidFill>
              <a:latin typeface="Palatino Linotype"/>
              <a:sym typeface="Palatino Linotype"/>
            </a:endParaRPr>
          </a:p>
        </p:txBody>
      </p:sp>
      <p:pic>
        <p:nvPicPr>
          <p:cNvPr id="6" name="Picture 5" descr="A qr code on a white background&#10;&#10;Description automatically generated">
            <a:extLst>
              <a:ext uri="{FF2B5EF4-FFF2-40B4-BE49-F238E27FC236}">
                <a16:creationId xmlns:a16="http://schemas.microsoft.com/office/drawing/2014/main" id="{CADC3888-F750-4BE5-5EFF-03040CB22AAE}"/>
              </a:ext>
            </a:extLst>
          </p:cNvPr>
          <p:cNvPicPr>
            <a:picLocks noChangeAspect="1"/>
          </p:cNvPicPr>
          <p:nvPr/>
        </p:nvPicPr>
        <p:blipFill>
          <a:blip r:embed="rId3"/>
          <a:stretch>
            <a:fillRect/>
          </a:stretch>
        </p:blipFill>
        <p:spPr>
          <a:xfrm>
            <a:off x="1406717" y="1746157"/>
            <a:ext cx="2390728" cy="2335859"/>
          </a:xfrm>
          <a:prstGeom prst="rect">
            <a:avLst/>
          </a:prstGeom>
        </p:spPr>
      </p:pic>
      <p:pic>
        <p:nvPicPr>
          <p:cNvPr id="7" name="Google Shape;42;p1" descr="The University of Chicago">
            <a:extLst>
              <a:ext uri="{FF2B5EF4-FFF2-40B4-BE49-F238E27FC236}">
                <a16:creationId xmlns:a16="http://schemas.microsoft.com/office/drawing/2014/main" id="{07624AE7-21C0-8E09-A972-C1D2690EF610}"/>
              </a:ext>
            </a:extLst>
          </p:cNvPr>
          <p:cNvPicPr preferRelativeResize="0"/>
          <p:nvPr/>
        </p:nvPicPr>
        <p:blipFill rotWithShape="1">
          <a:blip r:embed="rId4">
            <a:alphaModFix/>
          </a:blip>
          <a:srcRect/>
          <a:stretch/>
        </p:blipFill>
        <p:spPr>
          <a:xfrm>
            <a:off x="3070577" y="5180276"/>
            <a:ext cx="1027913" cy="1391268"/>
          </a:xfrm>
          <a:prstGeom prst="rect">
            <a:avLst/>
          </a:prstGeom>
          <a:noFill/>
          <a:ln>
            <a:noFill/>
          </a:ln>
        </p:spPr>
      </p:pic>
      <p:pic>
        <p:nvPicPr>
          <p:cNvPr id="8" name="Picture 7" descr="@noise-lab">
            <a:extLst>
              <a:ext uri="{FF2B5EF4-FFF2-40B4-BE49-F238E27FC236}">
                <a16:creationId xmlns:a16="http://schemas.microsoft.com/office/drawing/2014/main" id="{D7179105-3A52-8F21-DB09-8541B464D7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0808" y="5201152"/>
            <a:ext cx="1378128" cy="13781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hiData | The University of Chicago">
            <a:extLst>
              <a:ext uri="{FF2B5EF4-FFF2-40B4-BE49-F238E27FC236}">
                <a16:creationId xmlns:a16="http://schemas.microsoft.com/office/drawing/2014/main" id="{77F29441-88F0-4212-C132-388C7E49EF9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477" r="22446" b="26988"/>
          <a:stretch/>
        </p:blipFill>
        <p:spPr bwMode="auto">
          <a:xfrm>
            <a:off x="7890935" y="5201152"/>
            <a:ext cx="1565338" cy="13781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OSU Logo Block O by buckeyekes on deviantART | Ohio state logo, Ohio state  wallpaper, Ohio state buckeyes">
            <a:extLst>
              <a:ext uri="{FF2B5EF4-FFF2-40B4-BE49-F238E27FC236}">
                <a16:creationId xmlns:a16="http://schemas.microsoft.com/office/drawing/2014/main" id="{6F36B2EF-6A6B-361E-0F35-0511020EB7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37851" y="5193416"/>
            <a:ext cx="1033596" cy="1378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275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422411" y="2065060"/>
            <a:ext cx="13036822" cy="1350800"/>
          </a:xfrm>
          <a:prstGeom prst="rect">
            <a:avLst/>
          </a:prstGeom>
        </p:spPr>
        <p:txBody>
          <a:bodyPr spcFirstLastPara="1" wrap="square" lIns="121900" tIns="121900" rIns="121900" bIns="121900" anchor="b" anchorCtr="0">
            <a:noAutofit/>
          </a:bodyPr>
          <a:lstStyle/>
          <a:p>
            <a:pPr>
              <a:spcBef>
                <a:spcPts val="0"/>
              </a:spcBef>
              <a:buClr>
                <a:srgbClr val="C00000"/>
              </a:buClr>
              <a:buSzPts val="5400"/>
            </a:pPr>
            <a:r>
              <a:rPr lang="en" sz="3600" b="1" dirty="0">
                <a:solidFill>
                  <a:srgbClr val="C00000"/>
                </a:solidFill>
                <a:latin typeface="Palatino Linotype"/>
                <a:sym typeface="Palatino Linotype"/>
              </a:rPr>
              <a:t>Q &amp; A?</a:t>
            </a:r>
            <a:endParaRPr sz="3600" b="1" dirty="0">
              <a:solidFill>
                <a:srgbClr val="C00000"/>
              </a:solidFill>
              <a:latin typeface="Palatino Linotype"/>
              <a:sym typeface="Palatino Linotype"/>
            </a:endParaRPr>
          </a:p>
        </p:txBody>
      </p:sp>
      <p:sp>
        <p:nvSpPr>
          <p:cNvPr id="67" name="Google Shape;67;p13"/>
          <p:cNvSpPr txBox="1">
            <a:spLocks noGrp="1"/>
          </p:cNvSpPr>
          <p:nvPr>
            <p:ph type="subTitle" idx="1"/>
          </p:nvPr>
        </p:nvSpPr>
        <p:spPr>
          <a:xfrm>
            <a:off x="2521800" y="3707013"/>
            <a:ext cx="7148400" cy="696800"/>
          </a:xfrm>
          <a:prstGeom prst="rect">
            <a:avLst/>
          </a:prstGeom>
        </p:spPr>
        <p:txBody>
          <a:bodyPr spcFirstLastPara="1" wrap="square" lIns="121900" tIns="121900" rIns="121900" bIns="121900" anchor="t" anchorCtr="0">
            <a:noAutofit/>
          </a:bodyPr>
          <a:lstStyle/>
          <a:p>
            <a:pPr>
              <a:lnSpc>
                <a:spcPct val="70000"/>
              </a:lnSpc>
              <a:spcBef>
                <a:spcPts val="0"/>
              </a:spcBef>
              <a:buClr>
                <a:srgbClr val="7F7F7F"/>
              </a:buClr>
              <a:buSzPct val="100000"/>
            </a:pPr>
            <a:r>
              <a:rPr lang="en" sz="2000" b="1" dirty="0">
                <a:solidFill>
                  <a:srgbClr val="7F7F7F"/>
                </a:solidFill>
                <a:latin typeface="Palatino Linotype"/>
                <a:sym typeface="Palatino Linotype"/>
              </a:rPr>
              <a:t>Shinan Liu, </a:t>
            </a:r>
            <a:r>
              <a:rPr lang="en" sz="2000" dirty="0" err="1">
                <a:solidFill>
                  <a:srgbClr val="7F7F7F"/>
                </a:solidFill>
                <a:latin typeface="Palatino Linotype"/>
                <a:sym typeface="Palatino Linotype"/>
              </a:rPr>
              <a:t>Tarun</a:t>
            </a:r>
            <a:r>
              <a:rPr lang="en" sz="2000" dirty="0">
                <a:solidFill>
                  <a:srgbClr val="7F7F7F"/>
                </a:solidFill>
                <a:latin typeface="Palatino Linotype"/>
                <a:sym typeface="Palatino Linotype"/>
              </a:rPr>
              <a:t> </a:t>
            </a:r>
            <a:r>
              <a:rPr lang="en" sz="2000" dirty="0" err="1">
                <a:solidFill>
                  <a:srgbClr val="7F7F7F"/>
                </a:solidFill>
                <a:latin typeface="Palatino Linotype"/>
                <a:sym typeface="Palatino Linotype"/>
              </a:rPr>
              <a:t>Mangla</a:t>
            </a:r>
            <a:r>
              <a:rPr lang="en" sz="2000" dirty="0">
                <a:solidFill>
                  <a:srgbClr val="7F7F7F"/>
                </a:solidFill>
                <a:latin typeface="Palatino Linotype"/>
                <a:sym typeface="Palatino Linotype"/>
              </a:rPr>
              <a:t>, Ted </a:t>
            </a:r>
            <a:r>
              <a:rPr lang="en" sz="2000" dirty="0" err="1">
                <a:solidFill>
                  <a:srgbClr val="7F7F7F"/>
                </a:solidFill>
                <a:latin typeface="Palatino Linotype"/>
                <a:sym typeface="Palatino Linotype"/>
              </a:rPr>
              <a:t>Shaowang</a:t>
            </a:r>
            <a:r>
              <a:rPr lang="en" sz="2000" dirty="0">
                <a:solidFill>
                  <a:srgbClr val="7F7F7F"/>
                </a:solidFill>
                <a:latin typeface="Palatino Linotype"/>
                <a:sym typeface="Palatino Linotype"/>
              </a:rPr>
              <a:t>, </a:t>
            </a:r>
            <a:r>
              <a:rPr lang="en" sz="2000" dirty="0" err="1">
                <a:solidFill>
                  <a:srgbClr val="7F7F7F"/>
                </a:solidFill>
                <a:latin typeface="Palatino Linotype"/>
                <a:sym typeface="Palatino Linotype"/>
              </a:rPr>
              <a:t>Jinjin</a:t>
            </a:r>
            <a:r>
              <a:rPr lang="en" sz="2000" dirty="0">
                <a:solidFill>
                  <a:srgbClr val="7F7F7F"/>
                </a:solidFill>
                <a:latin typeface="Palatino Linotype"/>
                <a:sym typeface="Palatino Linotype"/>
              </a:rPr>
              <a:t> Zhao, </a:t>
            </a:r>
          </a:p>
          <a:p>
            <a:pPr>
              <a:lnSpc>
                <a:spcPct val="70000"/>
              </a:lnSpc>
              <a:spcBef>
                <a:spcPts val="0"/>
              </a:spcBef>
              <a:buClr>
                <a:srgbClr val="7F7F7F"/>
              </a:buClr>
              <a:buSzPct val="100000"/>
            </a:pPr>
            <a:r>
              <a:rPr lang="en" sz="2000" dirty="0">
                <a:solidFill>
                  <a:srgbClr val="7F7F7F"/>
                </a:solidFill>
                <a:latin typeface="Palatino Linotype"/>
                <a:sym typeface="Palatino Linotype"/>
              </a:rPr>
              <a:t>John </a:t>
            </a:r>
            <a:r>
              <a:rPr lang="en-US" sz="2000" dirty="0" err="1">
                <a:solidFill>
                  <a:srgbClr val="7F7F7F"/>
                </a:solidFill>
                <a:latin typeface="Palatino Linotype"/>
                <a:sym typeface="Palatino Linotype"/>
              </a:rPr>
              <a:t>Paparrizos</a:t>
            </a:r>
            <a:r>
              <a:rPr lang="en-US" sz="2000" dirty="0">
                <a:solidFill>
                  <a:srgbClr val="7F7F7F"/>
                </a:solidFill>
                <a:latin typeface="Palatino Linotype"/>
                <a:sym typeface="Palatino Linotype"/>
              </a:rPr>
              <a:t>, </a:t>
            </a:r>
            <a:r>
              <a:rPr lang="en" sz="2000" dirty="0">
                <a:solidFill>
                  <a:srgbClr val="7F7F7F"/>
                </a:solidFill>
                <a:latin typeface="Palatino Linotype"/>
                <a:sym typeface="Palatino Linotype"/>
              </a:rPr>
              <a:t>Sanjay Krishnan, Nick Feamster</a:t>
            </a:r>
            <a:endParaRPr sz="2000" dirty="0">
              <a:solidFill>
                <a:srgbClr val="7F7F7F"/>
              </a:solidFill>
              <a:latin typeface="Palatino Linotype"/>
              <a:sym typeface="Palatino Linotype"/>
            </a:endParaRPr>
          </a:p>
        </p:txBody>
      </p:sp>
      <p:pic>
        <p:nvPicPr>
          <p:cNvPr id="5" name="Picture 2" descr="Logo">
            <a:extLst>
              <a:ext uri="{FF2B5EF4-FFF2-40B4-BE49-F238E27FC236}">
                <a16:creationId xmlns:a16="http://schemas.microsoft.com/office/drawing/2014/main" id="{50FED1BB-F9EB-8651-F6FA-DE20797C40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19" t="5706" r="4709" b="5504"/>
          <a:stretch/>
        </p:blipFill>
        <p:spPr bwMode="auto">
          <a:xfrm>
            <a:off x="3539427" y="2356213"/>
            <a:ext cx="1382530" cy="13160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qr code on a white background&#10;&#10;Description automatically generated">
            <a:extLst>
              <a:ext uri="{FF2B5EF4-FFF2-40B4-BE49-F238E27FC236}">
                <a16:creationId xmlns:a16="http://schemas.microsoft.com/office/drawing/2014/main" id="{8E649632-1B6A-B475-DF2D-602BABFB9D2A}"/>
              </a:ext>
            </a:extLst>
          </p:cNvPr>
          <p:cNvPicPr>
            <a:picLocks noChangeAspect="1"/>
          </p:cNvPicPr>
          <p:nvPr/>
        </p:nvPicPr>
        <p:blipFill>
          <a:blip r:embed="rId4"/>
          <a:stretch>
            <a:fillRect/>
          </a:stretch>
        </p:blipFill>
        <p:spPr>
          <a:xfrm>
            <a:off x="7152973" y="2356213"/>
            <a:ext cx="1382530" cy="1350800"/>
          </a:xfrm>
          <a:prstGeom prst="rect">
            <a:avLst/>
          </a:prstGeom>
        </p:spPr>
      </p:pic>
      <p:pic>
        <p:nvPicPr>
          <p:cNvPr id="7" name="Google Shape;42;p1" descr="The University of Chicago">
            <a:extLst>
              <a:ext uri="{FF2B5EF4-FFF2-40B4-BE49-F238E27FC236}">
                <a16:creationId xmlns:a16="http://schemas.microsoft.com/office/drawing/2014/main" id="{7FAE61CB-7625-1089-D1B5-DD532F6B7613}"/>
              </a:ext>
            </a:extLst>
          </p:cNvPr>
          <p:cNvPicPr preferRelativeResize="0"/>
          <p:nvPr/>
        </p:nvPicPr>
        <p:blipFill rotWithShape="1">
          <a:blip r:embed="rId5">
            <a:alphaModFix/>
          </a:blip>
          <a:srcRect/>
          <a:stretch/>
        </p:blipFill>
        <p:spPr>
          <a:xfrm>
            <a:off x="3070577" y="4864628"/>
            <a:ext cx="1027913" cy="1391268"/>
          </a:xfrm>
          <a:prstGeom prst="rect">
            <a:avLst/>
          </a:prstGeom>
          <a:noFill/>
          <a:ln>
            <a:noFill/>
          </a:ln>
        </p:spPr>
      </p:pic>
      <p:pic>
        <p:nvPicPr>
          <p:cNvPr id="8" name="Picture 7" descr="@noise-lab">
            <a:extLst>
              <a:ext uri="{FF2B5EF4-FFF2-40B4-BE49-F238E27FC236}">
                <a16:creationId xmlns:a16="http://schemas.microsoft.com/office/drawing/2014/main" id="{133B98D2-0AB3-BAAC-11A9-8C69BC145E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0808" y="4885504"/>
            <a:ext cx="1378128" cy="13781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hiData | The University of Chicago">
            <a:extLst>
              <a:ext uri="{FF2B5EF4-FFF2-40B4-BE49-F238E27FC236}">
                <a16:creationId xmlns:a16="http://schemas.microsoft.com/office/drawing/2014/main" id="{BDBA08C7-DED3-FECA-D58A-A1F0F5C2664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477" r="22446" b="26988"/>
          <a:stretch/>
        </p:blipFill>
        <p:spPr bwMode="auto">
          <a:xfrm>
            <a:off x="7890935" y="4885504"/>
            <a:ext cx="1565338" cy="13781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OSU Logo Block O by buckeyekes on deviantART | Ohio state logo, Ohio state  wallpaper, Ohio state buckeyes">
            <a:extLst>
              <a:ext uri="{FF2B5EF4-FFF2-40B4-BE49-F238E27FC236}">
                <a16:creationId xmlns:a16="http://schemas.microsoft.com/office/drawing/2014/main" id="{92ABD1FB-0E05-E63D-822E-EB69E5167A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7851" y="4877768"/>
            <a:ext cx="1033596" cy="1378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901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415600" y="593367"/>
            <a:ext cx="11360800" cy="943200"/>
          </a:xfrm>
          <a:prstGeom prst="rect">
            <a:avLst/>
          </a:prstGeom>
        </p:spPr>
        <p:txBody>
          <a:bodyPr spcFirstLastPara="1" wrap="square" lIns="121900" tIns="121900" rIns="121900" bIns="121900" anchor="t" anchorCtr="0">
            <a:normAutofit/>
          </a:bodyPr>
          <a:lstStyle/>
          <a:p>
            <a:pPr>
              <a:buClr>
                <a:srgbClr val="3F3F3F"/>
              </a:buClr>
              <a:buSzPts val="4000"/>
            </a:pPr>
            <a:r>
              <a:rPr lang="en" sz="4000" b="1" dirty="0">
                <a:solidFill>
                  <a:srgbClr val="C00000"/>
                </a:solidFill>
                <a:latin typeface="Palatino Linotype"/>
              </a:rPr>
              <a:t>Video classifiers can be brittle.</a:t>
            </a:r>
            <a:endParaRPr sz="4000" b="1" dirty="0">
              <a:solidFill>
                <a:srgbClr val="C00000"/>
              </a:solidFill>
              <a:latin typeface="Palatino Linotype"/>
            </a:endParaRPr>
          </a:p>
        </p:txBody>
      </p:sp>
      <p:sp>
        <p:nvSpPr>
          <p:cNvPr id="83" name="Google Shape;83;p15"/>
          <p:cNvSpPr txBox="1">
            <a:spLocks noGrp="1"/>
          </p:cNvSpPr>
          <p:nvPr>
            <p:ph type="body" idx="1"/>
          </p:nvPr>
        </p:nvSpPr>
        <p:spPr>
          <a:xfrm>
            <a:off x="415600" y="1688433"/>
            <a:ext cx="11360800" cy="4403600"/>
          </a:xfrm>
          <a:prstGeom prst="rect">
            <a:avLst/>
          </a:prstGeom>
        </p:spPr>
        <p:txBody>
          <a:bodyPr spcFirstLastPara="1" wrap="square" lIns="121900" tIns="121900" rIns="121900" bIns="121900" anchor="t" anchorCtr="0">
            <a:normAutofit/>
          </a:bodyPr>
          <a:lstStyle/>
          <a:p>
            <a:pPr marL="457200" indent="-457200">
              <a:lnSpc>
                <a:spcPct val="80000"/>
              </a:lnSpc>
              <a:buClr>
                <a:schemeClr val="dk1"/>
              </a:buClr>
              <a:buSzPts val="2800"/>
              <a:buFont typeface="Wingdings" pitchFamily="2" charset="2"/>
              <a:buChar char="Ø"/>
            </a:pPr>
            <a:r>
              <a:rPr lang="en" sz="2600" dirty="0">
                <a:solidFill>
                  <a:schemeClr val="dk1"/>
                </a:solidFill>
                <a:latin typeface="Palatino Linotype"/>
                <a:sym typeface="Palatino Linotype"/>
              </a:rPr>
              <a:t>Statistical failures</a:t>
            </a:r>
            <a:endParaRPr sz="2600" dirty="0">
              <a:solidFill>
                <a:schemeClr val="dk1"/>
              </a:solidFill>
              <a:latin typeface="Palatino Linotype"/>
              <a:sym typeface="Palatino Linotype"/>
            </a:endParaRPr>
          </a:p>
          <a:p>
            <a:pPr marL="1143000" lvl="1" indent="-468630">
              <a:lnSpc>
                <a:spcPct val="80000"/>
              </a:lnSpc>
              <a:spcBef>
                <a:spcPts val="500"/>
              </a:spcBef>
              <a:buClr>
                <a:srgbClr val="7F7F7F"/>
              </a:buClr>
              <a:buSzPts val="2400"/>
              <a:buFont typeface="Arial"/>
              <a:buChar char="•"/>
            </a:pPr>
            <a:r>
              <a:rPr lang="en" sz="2200" dirty="0">
                <a:solidFill>
                  <a:srgbClr val="7F7F7F"/>
                </a:solidFill>
                <a:latin typeface="Palatino Linotype"/>
                <a:sym typeface="Palatino Linotype"/>
              </a:rPr>
              <a:t>Activities often have “long tail”</a:t>
            </a:r>
            <a:endParaRPr sz="2200" dirty="0">
              <a:solidFill>
                <a:srgbClr val="7F7F7F"/>
              </a:solidFill>
              <a:latin typeface="Palatino Linotype"/>
              <a:sym typeface="Palatino Linotype"/>
            </a:endParaRPr>
          </a:p>
          <a:p>
            <a:pPr marL="457200" indent="-457200">
              <a:lnSpc>
                <a:spcPct val="80000"/>
              </a:lnSpc>
              <a:buClr>
                <a:schemeClr val="dk1"/>
              </a:buClr>
              <a:buSzPts val="2800"/>
              <a:buFont typeface="Wingdings" pitchFamily="2" charset="2"/>
              <a:buChar char="Ø"/>
            </a:pPr>
            <a:r>
              <a:rPr lang="en" sz="2600" dirty="0">
                <a:solidFill>
                  <a:schemeClr val="dk1"/>
                </a:solidFill>
                <a:latin typeface="Palatino Linotype"/>
              </a:rPr>
              <a:t>Line of sight (fundamental)</a:t>
            </a:r>
            <a:endParaRPr sz="2600" dirty="0">
              <a:solidFill>
                <a:schemeClr val="dk1"/>
              </a:solidFill>
              <a:latin typeface="Palatino Linotype"/>
            </a:endParaRPr>
          </a:p>
          <a:p>
            <a:pPr marL="1143000" lvl="1" indent="-468630">
              <a:lnSpc>
                <a:spcPct val="80000"/>
              </a:lnSpc>
              <a:spcBef>
                <a:spcPts val="500"/>
              </a:spcBef>
              <a:buClr>
                <a:srgbClr val="7F7F7F"/>
              </a:buClr>
              <a:buSzPts val="2400"/>
              <a:buFont typeface="Arial"/>
              <a:buChar char="•"/>
            </a:pPr>
            <a:r>
              <a:rPr lang="en" sz="2200" dirty="0">
                <a:solidFill>
                  <a:srgbClr val="7F7F7F"/>
                </a:solidFill>
                <a:latin typeface="Palatino Linotype"/>
              </a:rPr>
              <a:t>Occlusions</a:t>
            </a:r>
            <a:endParaRPr sz="2200" dirty="0">
              <a:solidFill>
                <a:srgbClr val="7F7F7F"/>
              </a:solidFill>
              <a:latin typeface="Palatino Linotype"/>
            </a:endParaRPr>
          </a:p>
          <a:p>
            <a:pPr marL="1143000" lvl="1" indent="-468630">
              <a:lnSpc>
                <a:spcPct val="80000"/>
              </a:lnSpc>
              <a:spcBef>
                <a:spcPts val="500"/>
              </a:spcBef>
              <a:buClr>
                <a:srgbClr val="7F7F7F"/>
              </a:buClr>
              <a:buSzPts val="2400"/>
              <a:buFont typeface="Arial"/>
              <a:buChar char="•"/>
            </a:pPr>
            <a:r>
              <a:rPr lang="en" sz="2200" dirty="0">
                <a:solidFill>
                  <a:srgbClr val="7F7F7F"/>
                </a:solidFill>
                <a:latin typeface="Palatino Linotype"/>
              </a:rPr>
              <a:t>Obstructions</a:t>
            </a:r>
            <a:endParaRPr sz="2200" dirty="0">
              <a:solidFill>
                <a:srgbClr val="7F7F7F"/>
              </a:solidFill>
              <a:latin typeface="Palatino Linotype"/>
            </a:endParaRPr>
          </a:p>
          <a:p>
            <a:pPr marL="1143000" lvl="1" indent="-468630">
              <a:lnSpc>
                <a:spcPct val="80000"/>
              </a:lnSpc>
              <a:spcBef>
                <a:spcPts val="500"/>
              </a:spcBef>
              <a:buClr>
                <a:srgbClr val="7F7F7F"/>
              </a:buClr>
              <a:buSzPts val="2400"/>
              <a:buFont typeface="Arial"/>
              <a:buChar char="•"/>
            </a:pPr>
            <a:r>
              <a:rPr lang="en" sz="2200" dirty="0">
                <a:solidFill>
                  <a:srgbClr val="7F7F7F"/>
                </a:solidFill>
                <a:latin typeface="Palatino Linotype"/>
              </a:rPr>
              <a:t>Camera angle</a:t>
            </a:r>
            <a:endParaRPr sz="2200" dirty="0">
              <a:solidFill>
                <a:srgbClr val="7F7F7F"/>
              </a:solidFill>
              <a:latin typeface="Palatino Linotype"/>
            </a:endParaRPr>
          </a:p>
          <a:p>
            <a:pPr marL="1143000" lvl="1" indent="-468630">
              <a:lnSpc>
                <a:spcPct val="80000"/>
              </a:lnSpc>
              <a:spcBef>
                <a:spcPts val="500"/>
              </a:spcBef>
              <a:buClr>
                <a:srgbClr val="7F7F7F"/>
              </a:buClr>
              <a:buSzPts val="2400"/>
              <a:buFont typeface="Arial"/>
              <a:buChar char="•"/>
            </a:pPr>
            <a:r>
              <a:rPr lang="en" sz="2200" dirty="0">
                <a:solidFill>
                  <a:srgbClr val="7F7F7F"/>
                </a:solidFill>
                <a:latin typeface="Palatino Linotype"/>
              </a:rPr>
              <a:t>Bad lighting </a:t>
            </a:r>
            <a:endParaRPr sz="2200" dirty="0">
              <a:solidFill>
                <a:srgbClr val="7F7F7F"/>
              </a:solidFill>
              <a:latin typeface="Palatino Linotype"/>
            </a:endParaRPr>
          </a:p>
          <a:p>
            <a:pPr marL="1143000" lvl="1" indent="-468630">
              <a:lnSpc>
                <a:spcPct val="80000"/>
              </a:lnSpc>
              <a:spcBef>
                <a:spcPts val="500"/>
              </a:spcBef>
              <a:buClr>
                <a:srgbClr val="7F7F7F"/>
              </a:buClr>
              <a:buSzPts val="2400"/>
              <a:buFont typeface="Arial"/>
              <a:buChar char="•"/>
            </a:pPr>
            <a:r>
              <a:rPr lang="en" sz="2200" dirty="0">
                <a:solidFill>
                  <a:srgbClr val="7F7F7F"/>
                </a:solidFill>
                <a:latin typeface="Palatino Linotype"/>
              </a:rPr>
              <a:t>… </a:t>
            </a:r>
            <a:endParaRPr sz="2200" dirty="0">
              <a:solidFill>
                <a:srgbClr val="7F7F7F"/>
              </a:solidFill>
              <a:latin typeface="Palatino Linotype"/>
            </a:endParaRPr>
          </a:p>
        </p:txBody>
      </p:sp>
      <p:pic>
        <p:nvPicPr>
          <p:cNvPr id="84" name="Google Shape;84;p15"/>
          <p:cNvPicPr preferRelativeResize="0"/>
          <p:nvPr/>
        </p:nvPicPr>
        <p:blipFill>
          <a:blip r:embed="rId3">
            <a:alphaModFix/>
          </a:blip>
          <a:stretch>
            <a:fillRect/>
          </a:stretch>
        </p:blipFill>
        <p:spPr>
          <a:xfrm>
            <a:off x="6299800" y="3179242"/>
            <a:ext cx="2317899" cy="1313492"/>
          </a:xfrm>
          <a:prstGeom prst="rect">
            <a:avLst/>
          </a:prstGeom>
          <a:noFill/>
          <a:ln>
            <a:noFill/>
          </a:ln>
        </p:spPr>
      </p:pic>
      <p:pic>
        <p:nvPicPr>
          <p:cNvPr id="85" name="Google Shape;85;p15"/>
          <p:cNvPicPr preferRelativeResize="0"/>
          <p:nvPr/>
        </p:nvPicPr>
        <p:blipFill>
          <a:blip r:embed="rId4">
            <a:alphaModFix/>
          </a:blip>
          <a:stretch>
            <a:fillRect/>
          </a:stretch>
        </p:blipFill>
        <p:spPr>
          <a:xfrm>
            <a:off x="8703367" y="3184097"/>
            <a:ext cx="2317899" cy="1303788"/>
          </a:xfrm>
          <a:prstGeom prst="rect">
            <a:avLst/>
          </a:prstGeom>
          <a:noFill/>
          <a:ln>
            <a:noFill/>
          </a:ln>
        </p:spPr>
      </p:pic>
      <p:pic>
        <p:nvPicPr>
          <p:cNvPr id="86" name="Google Shape;86;p15"/>
          <p:cNvPicPr preferRelativeResize="0"/>
          <p:nvPr/>
        </p:nvPicPr>
        <p:blipFill>
          <a:blip r:embed="rId5">
            <a:alphaModFix amt="69000"/>
          </a:blip>
          <a:stretch>
            <a:fillRect/>
          </a:stretch>
        </p:blipFill>
        <p:spPr>
          <a:xfrm>
            <a:off x="7474767" y="4738975"/>
            <a:ext cx="2317899" cy="1313492"/>
          </a:xfrm>
          <a:prstGeom prst="rect">
            <a:avLst/>
          </a:prstGeom>
          <a:noFill/>
          <a:ln>
            <a:noFill/>
          </a:ln>
        </p:spPr>
      </p:pic>
      <p:pic>
        <p:nvPicPr>
          <p:cNvPr id="87" name="Google Shape;87;p15"/>
          <p:cNvPicPr preferRelativeResize="0"/>
          <p:nvPr/>
        </p:nvPicPr>
        <p:blipFill>
          <a:blip r:embed="rId6">
            <a:alphaModFix/>
          </a:blip>
          <a:stretch>
            <a:fillRect/>
          </a:stretch>
        </p:blipFill>
        <p:spPr>
          <a:xfrm>
            <a:off x="6773017" y="1727987"/>
            <a:ext cx="3721401" cy="1385071"/>
          </a:xfrm>
          <a:prstGeom prst="rect">
            <a:avLst/>
          </a:prstGeom>
          <a:noFill/>
          <a:ln>
            <a:noFill/>
          </a:ln>
        </p:spPr>
      </p:pic>
      <p:sp>
        <p:nvSpPr>
          <p:cNvPr id="2" name="Slide Number Placeholder 1">
            <a:extLst>
              <a:ext uri="{FF2B5EF4-FFF2-40B4-BE49-F238E27FC236}">
                <a16:creationId xmlns:a16="http://schemas.microsoft.com/office/drawing/2014/main" id="{4498C381-4219-39FB-B1B5-D5AEC32B02D6}"/>
              </a:ext>
            </a:extLst>
          </p:cNvPr>
          <p:cNvSpPr>
            <a:spLocks noGrp="1"/>
          </p:cNvSpPr>
          <p:nvPr>
            <p:ph type="sldNum" idx="12"/>
          </p:nvPr>
        </p:nvSpPr>
        <p:spPr/>
        <p:txBody>
          <a:bodyPr/>
          <a:lstStyle/>
          <a:p>
            <a:fld id="{00000000-1234-1234-1234-123412341234}" type="slidenum">
              <a:rPr lang="en" smtClean="0"/>
              <a:pPr/>
              <a:t>3</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415600" y="593367"/>
            <a:ext cx="11776400" cy="943200"/>
          </a:xfrm>
          <a:prstGeom prst="rect">
            <a:avLst/>
          </a:prstGeom>
        </p:spPr>
        <p:txBody>
          <a:bodyPr spcFirstLastPara="1" wrap="square" lIns="121900" tIns="121900" rIns="121900" bIns="121900" anchor="t" anchorCtr="0">
            <a:normAutofit fontScale="90000"/>
          </a:bodyPr>
          <a:lstStyle/>
          <a:p>
            <a:r>
              <a:rPr lang="en" b="1" dirty="0">
                <a:solidFill>
                  <a:srgbClr val="C00000"/>
                </a:solidFill>
                <a:latin typeface="Palatino Linotype"/>
              </a:rPr>
              <a:t>How to augment visual activity recognition with alternate data?</a:t>
            </a:r>
            <a:endParaRPr b="1" dirty="0">
              <a:solidFill>
                <a:srgbClr val="C00000"/>
              </a:solidFill>
              <a:latin typeface="Palatino Linotype"/>
            </a:endParaRPr>
          </a:p>
        </p:txBody>
      </p:sp>
      <p:sp>
        <p:nvSpPr>
          <p:cNvPr id="93" name="Google Shape;93;p16"/>
          <p:cNvSpPr txBox="1">
            <a:spLocks noGrp="1"/>
          </p:cNvSpPr>
          <p:nvPr>
            <p:ph type="body" idx="1"/>
          </p:nvPr>
        </p:nvSpPr>
        <p:spPr>
          <a:xfrm>
            <a:off x="415599" y="2338567"/>
            <a:ext cx="11612611" cy="3753600"/>
          </a:xfrm>
          <a:prstGeom prst="rect">
            <a:avLst/>
          </a:prstGeom>
        </p:spPr>
        <p:txBody>
          <a:bodyPr spcFirstLastPara="1" wrap="square" lIns="121900" tIns="121900" rIns="121900" bIns="121900" anchor="t" anchorCtr="0">
            <a:normAutofit/>
          </a:bodyPr>
          <a:lstStyle/>
          <a:p>
            <a:pPr marL="0" indent="0">
              <a:lnSpc>
                <a:spcPct val="80000"/>
              </a:lnSpc>
              <a:buClr>
                <a:schemeClr val="dk1"/>
              </a:buClr>
              <a:buSzPts val="2800"/>
              <a:buNone/>
            </a:pPr>
            <a:r>
              <a:rPr lang="en" sz="2600" dirty="0">
                <a:solidFill>
                  <a:schemeClr val="dk1"/>
                </a:solidFill>
                <a:latin typeface="Palatino Linotype"/>
              </a:rPr>
              <a:t>The proliferation of Networked devices complements Videos for recognition.</a:t>
            </a:r>
          </a:p>
        </p:txBody>
      </p:sp>
      <p:sp>
        <p:nvSpPr>
          <p:cNvPr id="2" name="Slide Number Placeholder 1">
            <a:extLst>
              <a:ext uri="{FF2B5EF4-FFF2-40B4-BE49-F238E27FC236}">
                <a16:creationId xmlns:a16="http://schemas.microsoft.com/office/drawing/2014/main" id="{5ED6B55C-7E29-4BF3-D3B8-5C15EACEFB31}"/>
              </a:ext>
            </a:extLst>
          </p:cNvPr>
          <p:cNvSpPr>
            <a:spLocks noGrp="1"/>
          </p:cNvSpPr>
          <p:nvPr>
            <p:ph type="sldNum" idx="12"/>
          </p:nvPr>
        </p:nvSpPr>
        <p:spPr/>
        <p:txBody>
          <a:bodyPr/>
          <a:lstStyle/>
          <a:p>
            <a:fld id="{00000000-1234-1234-1234-123412341234}" type="slidenum">
              <a:rPr lang="en" smtClean="0"/>
              <a:pPr/>
              <a:t>4</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demo" descr="demo">
            <a:hlinkClick r:id="" action="ppaction://media"/>
            <a:extLst>
              <a:ext uri="{FF2B5EF4-FFF2-40B4-BE49-F238E27FC236}">
                <a16:creationId xmlns:a16="http://schemas.microsoft.com/office/drawing/2014/main" id="{24DA7EF5-6179-4848-BCF1-8E7A4576032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1093788" y="2162175"/>
            <a:ext cx="5835651" cy="3282951"/>
          </a:xfrm>
        </p:spPr>
      </p:pic>
      <p:pic>
        <p:nvPicPr>
          <p:cNvPr id="9" name="traffic_volume" descr="traffic_volume">
            <a:hlinkClick r:id="" action="ppaction://media"/>
            <a:extLst>
              <a:ext uri="{FF2B5EF4-FFF2-40B4-BE49-F238E27FC236}">
                <a16:creationId xmlns:a16="http://schemas.microsoft.com/office/drawing/2014/main" id="{FC77E613-5197-904E-BFF9-22DB50CCA680}"/>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160610" y="2162897"/>
            <a:ext cx="4922745" cy="3281831"/>
          </a:xfrm>
          <a:prstGeom prst="rect">
            <a:avLst/>
          </a:prstGeom>
        </p:spPr>
      </p:pic>
      <p:pic>
        <p:nvPicPr>
          <p:cNvPr id="14" name="Graphic 13" descr="Video camera with solid fill">
            <a:extLst>
              <a:ext uri="{FF2B5EF4-FFF2-40B4-BE49-F238E27FC236}">
                <a16:creationId xmlns:a16="http://schemas.microsoft.com/office/drawing/2014/main" id="{DDD4864D-F978-B04E-BB0C-39F61DFC47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97213" y="1223888"/>
            <a:ext cx="914400" cy="914400"/>
          </a:xfrm>
          <a:prstGeom prst="rect">
            <a:avLst/>
          </a:prstGeom>
        </p:spPr>
      </p:pic>
      <p:pic>
        <p:nvPicPr>
          <p:cNvPr id="16" name="Graphic 15" descr="Network with solid fill">
            <a:extLst>
              <a:ext uri="{FF2B5EF4-FFF2-40B4-BE49-F238E27FC236}">
                <a16:creationId xmlns:a16="http://schemas.microsoft.com/office/drawing/2014/main" id="{56556380-8573-7041-8E88-D42BE43F62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64781" y="1185215"/>
            <a:ext cx="914400" cy="914400"/>
          </a:xfrm>
          <a:prstGeom prst="rect">
            <a:avLst/>
          </a:prstGeom>
        </p:spPr>
      </p:pic>
      <p:pic>
        <p:nvPicPr>
          <p:cNvPr id="20" name="Picture 19">
            <a:extLst>
              <a:ext uri="{FF2B5EF4-FFF2-40B4-BE49-F238E27FC236}">
                <a16:creationId xmlns:a16="http://schemas.microsoft.com/office/drawing/2014/main" id="{84586DB2-5D69-2C40-A62D-E4FDAF3A2DE5}"/>
              </a:ext>
            </a:extLst>
          </p:cNvPr>
          <p:cNvPicPr>
            <a:picLocks noChangeAspect="1"/>
          </p:cNvPicPr>
          <p:nvPr/>
        </p:nvPicPr>
        <p:blipFill>
          <a:blip r:embed="rId13"/>
          <a:stretch>
            <a:fillRect/>
          </a:stretch>
        </p:blipFill>
        <p:spPr>
          <a:xfrm>
            <a:off x="9378438" y="171671"/>
            <a:ext cx="2497063" cy="562620"/>
          </a:xfrm>
          <a:prstGeom prst="rect">
            <a:avLst/>
          </a:prstGeom>
        </p:spPr>
      </p:pic>
      <p:sp>
        <p:nvSpPr>
          <p:cNvPr id="2" name="Slide Number Placeholder 1">
            <a:extLst>
              <a:ext uri="{FF2B5EF4-FFF2-40B4-BE49-F238E27FC236}">
                <a16:creationId xmlns:a16="http://schemas.microsoft.com/office/drawing/2014/main" id="{FC3A5F14-16DC-BDD7-51A8-9D148EAA4057}"/>
              </a:ext>
            </a:extLst>
          </p:cNvPr>
          <p:cNvSpPr>
            <a:spLocks noGrp="1"/>
          </p:cNvSpPr>
          <p:nvPr>
            <p:ph type="sldNum" sz="quarter" idx="12"/>
          </p:nvPr>
        </p:nvSpPr>
        <p:spPr/>
        <p:txBody>
          <a:bodyPr/>
          <a:lstStyle/>
          <a:p>
            <a:fld id="{BA7F8ABF-C1F6-D44E-A192-AEE56CFE14C3}" type="slidenum">
              <a:rPr lang="en-US" smtClean="0"/>
              <a:t>5</a:t>
            </a:fld>
            <a:endParaRPr lang="en-US"/>
          </a:p>
        </p:txBody>
      </p:sp>
    </p:spTree>
    <p:extLst>
      <p:ext uri="{BB962C8B-B14F-4D97-AF65-F5344CB8AC3E}">
        <p14:creationId xmlns:p14="http://schemas.microsoft.com/office/powerpoint/2010/main" val="1955232853"/>
      </p:ext>
    </p:extLst>
  </p:cSld>
  <p:clrMapOvr>
    <a:masterClrMapping/>
  </p:clrMapOvr>
  <mc:AlternateContent xmlns:mc="http://schemas.openxmlformats.org/markup-compatibility/2006" xmlns:p14="http://schemas.microsoft.com/office/powerpoint/2010/main">
    <mc:Choice Requires="p14">
      <p:transition spd="slow" p14:dur="2000" advTm="11427"/>
    </mc:Choice>
    <mc:Fallback xmlns="">
      <p:transition spd="slow" advTm="11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9"/>
                                        </p:tgtEl>
                                      </p:cBhvr>
                                    </p:cmd>
                                  </p:childTnLst>
                                </p:cTn>
                              </p:par>
                              <p:par>
                                <p:cTn id="7" presetID="1" presetClass="mediacall" presetSubtype="0" fill="hold" nodeType="withEffect">
                                  <p:stCondLst>
                                    <p:cond delay="0"/>
                                  </p:stCondLst>
                                  <p:childTnLst>
                                    <p:cmd type="call" cmd="playFrom(0.0)">
                                      <p:cBhvr>
                                        <p:cTn id="8" dur="123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9"/>
                </p:tgtEl>
              </p:cMediaNode>
            </p:vide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2000"/>
                                  </p:stCondLst>
                                  <p:childTnLst>
                                    <p:cmd type="call" cmd="togglePause">
                                      <p:cBhvr>
                                        <p:cTn id="14" dur="1" fill="hold"/>
                                        <p:tgtEl>
                                          <p:spTgt spid="9"/>
                                        </p:tgtEl>
                                      </p:cBhvr>
                                    </p:cmd>
                                  </p:childTnLst>
                                </p:cTn>
                              </p:par>
                            </p:childTnLst>
                          </p:cTn>
                        </p:par>
                      </p:childTnLst>
                    </p:cTn>
                  </p:par>
                </p:childTnLst>
              </p:cTn>
              <p:nextCondLst>
                <p:cond evt="onClick" delay="0">
                  <p:tgtEl>
                    <p:spTgt spid="9"/>
                  </p:tgtEl>
                </p:cond>
              </p:nextCondLst>
            </p:seq>
            <p:video>
              <p:cMediaNode vol="80000">
                <p:cTn id="15" repeatCount="0" fill="hold" display="0">
                  <p:stCondLst>
                    <p:cond delay="indefinite"/>
                  </p:stCondLst>
                </p:cTn>
                <p:tgtEl>
                  <p:spTgt spid="12"/>
                </p:tgtEl>
              </p:cMediaNode>
            </p:video>
            <p:seq concurrent="1" nextAc="seek">
              <p:cTn id="16" restart="whenNotActive" fill="hold" evtFilter="cancelBubble" nodeType="interactiveSeq">
                <p:stCondLst>
                  <p:cond evt="onClick" delay="0">
                    <p:tgtEl>
                      <p:spTgt spid="1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2"/>
                                        </p:tgtEl>
                                      </p:cBhvr>
                                    </p:cmd>
                                  </p:childTnLst>
                                </p:cTn>
                              </p:par>
                            </p:childTnLst>
                          </p:cTn>
                        </p:par>
                      </p:childTnLst>
                    </p:cTn>
                  </p:par>
                </p:childTnLst>
              </p:cTn>
              <p:nextCondLst>
                <p:cond evt="onClick" delay="0">
                  <p:tgtEl>
                    <p:spTgt spid="12"/>
                  </p:tgtEl>
                </p:cond>
              </p:nextCondLst>
            </p:seq>
          </p:childTnLst>
        </p:cTn>
      </p:par>
    </p:tnLst>
  </p:timing>
  <p:extLst>
    <p:ext uri="{E180D4A7-C9FB-4DFB-919C-405C955672EB}">
      <p14:showEvtLst xmlns:p14="http://schemas.microsoft.com/office/powerpoint/2010/main">
        <p14:playEvt time="16" objId="9"/>
        <p14:playEvt time="23" objId="12"/>
        <p14:stopEvt time="10092" objId="9"/>
        <p14:stopEvt time="11427" objId="12"/>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6"/>
          <p:cNvSpPr txBox="1">
            <a:spLocks noGrp="1"/>
          </p:cNvSpPr>
          <p:nvPr>
            <p:ph type="title"/>
          </p:nvPr>
        </p:nvSpPr>
        <p:spPr>
          <a:xfrm>
            <a:off x="415600" y="593367"/>
            <a:ext cx="11776400" cy="943200"/>
          </a:xfrm>
          <a:prstGeom prst="rect">
            <a:avLst/>
          </a:prstGeom>
        </p:spPr>
        <p:txBody>
          <a:bodyPr spcFirstLastPara="1" wrap="square" lIns="121900" tIns="121900" rIns="121900" bIns="121900" anchor="t" anchorCtr="0">
            <a:normAutofit fontScale="90000"/>
          </a:bodyPr>
          <a:lstStyle/>
          <a:p>
            <a:r>
              <a:rPr lang="en" b="1" dirty="0">
                <a:solidFill>
                  <a:srgbClr val="C00000"/>
                </a:solidFill>
                <a:latin typeface="Palatino Linotype"/>
              </a:rPr>
              <a:t>How to augment visual activity recognition with alternate data?</a:t>
            </a:r>
            <a:endParaRPr b="1" dirty="0">
              <a:solidFill>
                <a:srgbClr val="C00000"/>
              </a:solidFill>
              <a:latin typeface="Palatino Linotype"/>
            </a:endParaRPr>
          </a:p>
        </p:txBody>
      </p:sp>
      <p:sp>
        <p:nvSpPr>
          <p:cNvPr id="93" name="Google Shape;93;p16"/>
          <p:cNvSpPr txBox="1">
            <a:spLocks noGrp="1"/>
          </p:cNvSpPr>
          <p:nvPr>
            <p:ph type="body" idx="1"/>
          </p:nvPr>
        </p:nvSpPr>
        <p:spPr>
          <a:xfrm>
            <a:off x="415599" y="2338567"/>
            <a:ext cx="11612611" cy="3753600"/>
          </a:xfrm>
          <a:prstGeom prst="rect">
            <a:avLst/>
          </a:prstGeom>
        </p:spPr>
        <p:txBody>
          <a:bodyPr spcFirstLastPara="1" wrap="square" lIns="121900" tIns="121900" rIns="121900" bIns="121900" anchor="t" anchorCtr="0">
            <a:normAutofit/>
          </a:bodyPr>
          <a:lstStyle/>
          <a:p>
            <a:pPr marL="0" indent="0">
              <a:lnSpc>
                <a:spcPct val="80000"/>
              </a:lnSpc>
              <a:buClr>
                <a:schemeClr val="dk1"/>
              </a:buClr>
              <a:buSzPts val="2800"/>
              <a:buNone/>
            </a:pPr>
            <a:r>
              <a:rPr lang="en" sz="2600" dirty="0">
                <a:solidFill>
                  <a:schemeClr val="dk1"/>
                </a:solidFill>
                <a:latin typeface="Palatino Linotype"/>
              </a:rPr>
              <a:t>The proliferation of Networked devices complements Videos for recognition.</a:t>
            </a:r>
          </a:p>
          <a:p>
            <a:pPr marL="0" indent="0">
              <a:lnSpc>
                <a:spcPct val="80000"/>
              </a:lnSpc>
              <a:buClr>
                <a:schemeClr val="dk1"/>
              </a:buClr>
              <a:buSzPts val="2800"/>
              <a:buNone/>
            </a:pPr>
            <a:endParaRPr sz="2600" dirty="0">
              <a:solidFill>
                <a:schemeClr val="dk1"/>
              </a:solidFill>
              <a:latin typeface="Palatino Linotype"/>
            </a:endParaRPr>
          </a:p>
          <a:p>
            <a:pPr marL="457200" indent="-457200">
              <a:lnSpc>
                <a:spcPct val="80000"/>
              </a:lnSpc>
              <a:buClr>
                <a:schemeClr val="dk1"/>
              </a:buClr>
              <a:buSzPts val="2800"/>
              <a:buFont typeface="Wingdings" pitchFamily="2" charset="2"/>
              <a:buChar char="Ø"/>
            </a:pPr>
            <a:r>
              <a:rPr lang="en" sz="2600" dirty="0">
                <a:solidFill>
                  <a:schemeClr val="dk1"/>
                </a:solidFill>
                <a:latin typeface="Palatino Linotype"/>
              </a:rPr>
              <a:t>General-purpose hardware</a:t>
            </a:r>
            <a:endParaRPr sz="2600" dirty="0">
              <a:solidFill>
                <a:schemeClr val="dk1"/>
              </a:solidFill>
              <a:latin typeface="Palatino Linotype"/>
            </a:endParaRPr>
          </a:p>
          <a:p>
            <a:pPr marL="0" indent="0">
              <a:spcBef>
                <a:spcPts val="1600"/>
              </a:spcBef>
              <a:buNone/>
            </a:pPr>
            <a:endParaRPr sz="2533" dirty="0"/>
          </a:p>
          <a:p>
            <a:pPr marL="457200" indent="-457200">
              <a:lnSpc>
                <a:spcPct val="80000"/>
              </a:lnSpc>
              <a:buClr>
                <a:schemeClr val="dk1"/>
              </a:buClr>
              <a:buSzPts val="2800"/>
              <a:buFont typeface="Wingdings" pitchFamily="2" charset="2"/>
              <a:buChar char="Ø"/>
            </a:pPr>
            <a:r>
              <a:rPr lang="en" sz="2600" dirty="0">
                <a:solidFill>
                  <a:schemeClr val="dk1"/>
                </a:solidFill>
                <a:latin typeface="Palatino Linotype"/>
              </a:rPr>
              <a:t>Cyber vs. physical</a:t>
            </a:r>
            <a:endParaRPr sz="2600" dirty="0">
              <a:solidFill>
                <a:schemeClr val="dk1"/>
              </a:solidFill>
              <a:latin typeface="Palatino Linotype"/>
            </a:endParaRPr>
          </a:p>
        </p:txBody>
      </p:sp>
      <p:sp>
        <p:nvSpPr>
          <p:cNvPr id="2" name="Slide Number Placeholder 1">
            <a:extLst>
              <a:ext uri="{FF2B5EF4-FFF2-40B4-BE49-F238E27FC236}">
                <a16:creationId xmlns:a16="http://schemas.microsoft.com/office/drawing/2014/main" id="{5ED6B55C-7E29-4BF3-D3B8-5C15EACEFB31}"/>
              </a:ext>
            </a:extLst>
          </p:cNvPr>
          <p:cNvSpPr>
            <a:spLocks noGrp="1"/>
          </p:cNvSpPr>
          <p:nvPr>
            <p:ph type="sldNum" idx="12"/>
          </p:nvPr>
        </p:nvSpPr>
        <p:spPr/>
        <p:txBody>
          <a:bodyPr/>
          <a:lstStyle/>
          <a:p>
            <a:fld id="{00000000-1234-1234-1234-123412341234}" type="slidenum">
              <a:rPr lang="en" smtClean="0"/>
              <a:pPr/>
              <a:t>6</a:t>
            </a:fld>
            <a:endParaRPr lang="en"/>
          </a:p>
        </p:txBody>
      </p:sp>
    </p:spTree>
    <p:extLst>
      <p:ext uri="{BB962C8B-B14F-4D97-AF65-F5344CB8AC3E}">
        <p14:creationId xmlns:p14="http://schemas.microsoft.com/office/powerpoint/2010/main" val="137263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415600" y="593367"/>
            <a:ext cx="11360800" cy="943200"/>
          </a:xfrm>
          <a:prstGeom prst="rect">
            <a:avLst/>
          </a:prstGeom>
        </p:spPr>
        <p:txBody>
          <a:bodyPr spcFirstLastPara="1" wrap="square" lIns="121900" tIns="121900" rIns="121900" bIns="121900" anchor="t" anchorCtr="0">
            <a:normAutofit/>
          </a:bodyPr>
          <a:lstStyle/>
          <a:p>
            <a:pPr>
              <a:buClr>
                <a:srgbClr val="3F3F3F"/>
              </a:buClr>
              <a:buSzPts val="4000"/>
            </a:pPr>
            <a:r>
              <a:rPr lang="en" sz="3200" b="1" dirty="0" err="1">
                <a:solidFill>
                  <a:srgbClr val="C00000"/>
                </a:solidFill>
                <a:latin typeface="Palatino Linotype"/>
              </a:rPr>
              <a:t>IoTLab</a:t>
            </a:r>
            <a:r>
              <a:rPr lang="en" sz="3200" b="1" dirty="0">
                <a:solidFill>
                  <a:srgbClr val="C00000"/>
                </a:solidFill>
                <a:latin typeface="Palatino Linotype"/>
              </a:rPr>
              <a:t> &amp; Dataset (Open-Sourced)</a:t>
            </a:r>
            <a:endParaRPr sz="3200" b="1" dirty="0">
              <a:solidFill>
                <a:srgbClr val="C00000"/>
              </a:solidFill>
              <a:latin typeface="Palatino Linotype"/>
            </a:endParaRPr>
          </a:p>
        </p:txBody>
      </p:sp>
      <p:sp>
        <p:nvSpPr>
          <p:cNvPr id="118" name="Google Shape;118;p20"/>
          <p:cNvSpPr txBox="1">
            <a:spLocks noGrp="1"/>
          </p:cNvSpPr>
          <p:nvPr>
            <p:ph type="body" idx="1"/>
          </p:nvPr>
        </p:nvSpPr>
        <p:spPr>
          <a:xfrm>
            <a:off x="347000" y="1400400"/>
            <a:ext cx="11360800" cy="4403600"/>
          </a:xfrm>
          <a:prstGeom prst="rect">
            <a:avLst/>
          </a:prstGeom>
        </p:spPr>
        <p:txBody>
          <a:bodyPr spcFirstLastPara="1" wrap="square" lIns="121900" tIns="121900" rIns="121900" bIns="121900" anchor="t" anchorCtr="0">
            <a:normAutofit/>
          </a:bodyPr>
          <a:lstStyle/>
          <a:p>
            <a:pPr marL="0" indent="0">
              <a:buNone/>
            </a:pPr>
            <a:r>
              <a:rPr lang="en" sz="2600" dirty="0">
                <a:solidFill>
                  <a:schemeClr val="dk1"/>
                </a:solidFill>
                <a:latin typeface="Palatino Linotype"/>
              </a:rPr>
              <a:t>2160 pairs of collection, about 36 human hours pure data, 7 participants</a:t>
            </a:r>
            <a:endParaRPr sz="2600" dirty="0">
              <a:solidFill>
                <a:schemeClr val="dk1"/>
              </a:solidFill>
              <a:latin typeface="Palatino Linotype"/>
            </a:endParaRPr>
          </a:p>
        </p:txBody>
      </p:sp>
      <p:pic>
        <p:nvPicPr>
          <p:cNvPr id="3" name="Picture 2" descr="Table&#10;&#10;Description automatically generated">
            <a:extLst>
              <a:ext uri="{FF2B5EF4-FFF2-40B4-BE49-F238E27FC236}">
                <a16:creationId xmlns:a16="http://schemas.microsoft.com/office/drawing/2014/main" id="{CD79E53C-5FC3-462D-5272-41A7A44CE944}"/>
              </a:ext>
            </a:extLst>
          </p:cNvPr>
          <p:cNvPicPr>
            <a:picLocks noChangeAspect="1"/>
          </p:cNvPicPr>
          <p:nvPr/>
        </p:nvPicPr>
        <p:blipFill>
          <a:blip r:embed="rId3"/>
          <a:stretch>
            <a:fillRect/>
          </a:stretch>
        </p:blipFill>
        <p:spPr>
          <a:xfrm>
            <a:off x="5448300" y="1870262"/>
            <a:ext cx="6743700" cy="4838700"/>
          </a:xfrm>
          <a:prstGeom prst="rect">
            <a:avLst/>
          </a:prstGeom>
        </p:spPr>
      </p:pic>
      <p:pic>
        <p:nvPicPr>
          <p:cNvPr id="5" name="Picture 4" descr="Table&#10;&#10;Description automatically generated">
            <a:extLst>
              <a:ext uri="{FF2B5EF4-FFF2-40B4-BE49-F238E27FC236}">
                <a16:creationId xmlns:a16="http://schemas.microsoft.com/office/drawing/2014/main" id="{EAA8D126-F89A-6434-B441-864CCF02E0CC}"/>
              </a:ext>
            </a:extLst>
          </p:cNvPr>
          <p:cNvPicPr>
            <a:picLocks noChangeAspect="1"/>
          </p:cNvPicPr>
          <p:nvPr/>
        </p:nvPicPr>
        <p:blipFill>
          <a:blip r:embed="rId4"/>
          <a:stretch>
            <a:fillRect/>
          </a:stretch>
        </p:blipFill>
        <p:spPr>
          <a:xfrm>
            <a:off x="0" y="3744196"/>
            <a:ext cx="5546020" cy="1090832"/>
          </a:xfrm>
          <a:prstGeom prst="rect">
            <a:avLst/>
          </a:prstGeom>
        </p:spPr>
      </p:pic>
      <p:sp>
        <p:nvSpPr>
          <p:cNvPr id="2" name="Slide Number Placeholder 1">
            <a:extLst>
              <a:ext uri="{FF2B5EF4-FFF2-40B4-BE49-F238E27FC236}">
                <a16:creationId xmlns:a16="http://schemas.microsoft.com/office/drawing/2014/main" id="{4E3FF7AC-7D1C-53EF-8A0B-D85BAA1B2F57}"/>
              </a:ext>
            </a:extLst>
          </p:cNvPr>
          <p:cNvSpPr>
            <a:spLocks noGrp="1"/>
          </p:cNvSpPr>
          <p:nvPr>
            <p:ph type="sldNum" idx="12"/>
          </p:nvPr>
        </p:nvSpPr>
        <p:spPr/>
        <p:txBody>
          <a:bodyPr/>
          <a:lstStyle/>
          <a:p>
            <a:fld id="{00000000-1234-1234-1234-123412341234}" type="slidenum">
              <a:rPr lang="en" smtClean="0"/>
              <a:pPr/>
              <a:t>7</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415600" y="593367"/>
            <a:ext cx="11360800" cy="943200"/>
          </a:xfrm>
          <a:prstGeom prst="rect">
            <a:avLst/>
          </a:prstGeom>
        </p:spPr>
        <p:txBody>
          <a:bodyPr spcFirstLastPara="1" wrap="square" lIns="121900" tIns="121900" rIns="121900" bIns="121900" anchor="t" anchorCtr="0">
            <a:normAutofit/>
          </a:bodyPr>
          <a:lstStyle/>
          <a:p>
            <a:pPr>
              <a:buClr>
                <a:srgbClr val="3F3F3F"/>
              </a:buClr>
              <a:buSzPts val="4000"/>
            </a:pPr>
            <a:r>
              <a:rPr lang="en" sz="3200" b="1" dirty="0">
                <a:solidFill>
                  <a:srgbClr val="C00000"/>
                </a:solidFill>
                <a:latin typeface="Palatino Linotype"/>
              </a:rPr>
              <a:t>Network is</a:t>
            </a:r>
            <a:r>
              <a:rPr lang="en-US" sz="3200" b="1" dirty="0">
                <a:solidFill>
                  <a:srgbClr val="C00000"/>
                </a:solidFill>
                <a:latin typeface="Palatino Linotype"/>
              </a:rPr>
              <a:t> reliable when physical surroundings change</a:t>
            </a:r>
            <a:r>
              <a:rPr lang="en" sz="3200" b="1" dirty="0">
                <a:solidFill>
                  <a:srgbClr val="C00000"/>
                </a:solidFill>
                <a:latin typeface="Palatino Linotype"/>
              </a:rPr>
              <a:t>.</a:t>
            </a:r>
            <a:endParaRPr sz="3200" b="1" dirty="0">
              <a:solidFill>
                <a:srgbClr val="C00000"/>
              </a:solidFill>
              <a:latin typeface="Palatino Linotype"/>
            </a:endParaRPr>
          </a:p>
        </p:txBody>
      </p:sp>
      <p:sp>
        <p:nvSpPr>
          <p:cNvPr id="2" name="Slide Number Placeholder 1">
            <a:extLst>
              <a:ext uri="{FF2B5EF4-FFF2-40B4-BE49-F238E27FC236}">
                <a16:creationId xmlns:a16="http://schemas.microsoft.com/office/drawing/2014/main" id="{72B34BAC-32A0-F86D-E5D7-415C50642841}"/>
              </a:ext>
            </a:extLst>
          </p:cNvPr>
          <p:cNvSpPr>
            <a:spLocks noGrp="1"/>
          </p:cNvSpPr>
          <p:nvPr>
            <p:ph type="sldNum" idx="12"/>
          </p:nvPr>
        </p:nvSpPr>
        <p:spPr/>
        <p:txBody>
          <a:bodyPr/>
          <a:lstStyle/>
          <a:p>
            <a:fld id="{00000000-1234-1234-1234-123412341234}" type="slidenum">
              <a:rPr lang="en" smtClean="0"/>
              <a:pPr/>
              <a:t>8</a:t>
            </a:fld>
            <a:endParaRPr lang="en"/>
          </a:p>
        </p:txBody>
      </p:sp>
      <p:pic>
        <p:nvPicPr>
          <p:cNvPr id="12" name="Picture 11" descr="A table with text on it&#10;&#10;Description automatically generated">
            <a:extLst>
              <a:ext uri="{FF2B5EF4-FFF2-40B4-BE49-F238E27FC236}">
                <a16:creationId xmlns:a16="http://schemas.microsoft.com/office/drawing/2014/main" id="{3567848D-6CDD-2C69-1B10-3B0A7597A86C}"/>
              </a:ext>
            </a:extLst>
          </p:cNvPr>
          <p:cNvPicPr>
            <a:picLocks noChangeAspect="1"/>
          </p:cNvPicPr>
          <p:nvPr/>
        </p:nvPicPr>
        <p:blipFill>
          <a:blip r:embed="rId3"/>
          <a:stretch>
            <a:fillRect/>
          </a:stretch>
        </p:blipFill>
        <p:spPr>
          <a:xfrm>
            <a:off x="2577394" y="1917730"/>
            <a:ext cx="7037212" cy="3022540"/>
          </a:xfrm>
          <a:prstGeom prst="rect">
            <a:avLst/>
          </a:prstGeom>
        </p:spPr>
      </p:pic>
      <p:pic>
        <p:nvPicPr>
          <p:cNvPr id="14" name="Graphic 13" descr="Line arrow: Rotate right outline">
            <a:extLst>
              <a:ext uri="{FF2B5EF4-FFF2-40B4-BE49-F238E27FC236}">
                <a16:creationId xmlns:a16="http://schemas.microsoft.com/office/drawing/2014/main" id="{C91F2395-F5C4-7387-04B1-6A775543D8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174091">
            <a:off x="7084005" y="2994537"/>
            <a:ext cx="769554" cy="914400"/>
          </a:xfrm>
          <a:prstGeom prst="rect">
            <a:avLst/>
          </a:prstGeom>
        </p:spPr>
      </p:pic>
      <p:pic>
        <p:nvPicPr>
          <p:cNvPr id="15" name="Graphic 14" descr="Line arrow: Rotate right outline">
            <a:extLst>
              <a:ext uri="{FF2B5EF4-FFF2-40B4-BE49-F238E27FC236}">
                <a16:creationId xmlns:a16="http://schemas.microsoft.com/office/drawing/2014/main" id="{55D053B7-F6D3-169C-29A2-34724E9EFF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174091">
            <a:off x="7084006" y="3822477"/>
            <a:ext cx="769554" cy="914400"/>
          </a:xfrm>
          <a:prstGeom prst="rect">
            <a:avLst/>
          </a:prstGeom>
        </p:spPr>
      </p:pic>
    </p:spTree>
    <p:extLst>
      <p:ext uri="{BB962C8B-B14F-4D97-AF65-F5344CB8AC3E}">
        <p14:creationId xmlns:p14="http://schemas.microsoft.com/office/powerpoint/2010/main" val="7073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415600" y="593367"/>
            <a:ext cx="11360800" cy="943200"/>
          </a:xfrm>
          <a:prstGeom prst="rect">
            <a:avLst/>
          </a:prstGeom>
        </p:spPr>
        <p:txBody>
          <a:bodyPr spcFirstLastPara="1" wrap="square" lIns="121900" tIns="121900" rIns="121900" bIns="121900" anchor="t" anchorCtr="0">
            <a:normAutofit fontScale="90000"/>
          </a:bodyPr>
          <a:lstStyle/>
          <a:p>
            <a:pPr>
              <a:buClr>
                <a:srgbClr val="3F3F3F"/>
              </a:buClr>
              <a:buSzPts val="4000"/>
            </a:pPr>
            <a:r>
              <a:rPr lang="en-US" sz="4000" b="1" dirty="0">
                <a:solidFill>
                  <a:srgbClr val="C00000"/>
                </a:solidFill>
                <a:latin typeface="Palatino Linotype"/>
              </a:rPr>
              <a:t>Combining two models is non-trivial.</a:t>
            </a:r>
            <a:br>
              <a:rPr lang="en-US" sz="4000" b="1" dirty="0">
                <a:solidFill>
                  <a:srgbClr val="C00000"/>
                </a:solidFill>
                <a:latin typeface="Palatino Linotype"/>
              </a:rPr>
            </a:br>
            <a:endParaRPr sz="4000" b="1" dirty="0">
              <a:solidFill>
                <a:srgbClr val="C00000"/>
              </a:solidFill>
              <a:latin typeface="Palatino Linotype"/>
            </a:endParaRPr>
          </a:p>
        </p:txBody>
      </p:sp>
      <p:sp>
        <p:nvSpPr>
          <p:cNvPr id="2" name="Slide Number Placeholder 1">
            <a:extLst>
              <a:ext uri="{FF2B5EF4-FFF2-40B4-BE49-F238E27FC236}">
                <a16:creationId xmlns:a16="http://schemas.microsoft.com/office/drawing/2014/main" id="{24FD9A8B-7FDC-85A7-3B3E-C8C18D2ED24D}"/>
              </a:ext>
            </a:extLst>
          </p:cNvPr>
          <p:cNvSpPr>
            <a:spLocks noGrp="1"/>
          </p:cNvSpPr>
          <p:nvPr>
            <p:ph type="sldNum" idx="12"/>
          </p:nvPr>
        </p:nvSpPr>
        <p:spPr/>
        <p:txBody>
          <a:bodyPr/>
          <a:lstStyle/>
          <a:p>
            <a:fld id="{00000000-1234-1234-1234-123412341234}" type="slidenum">
              <a:rPr lang="en" smtClean="0"/>
              <a:pPr/>
              <a:t>9</a:t>
            </a:fld>
            <a:endParaRPr lang="en"/>
          </a:p>
        </p:txBody>
      </p:sp>
      <p:pic>
        <p:nvPicPr>
          <p:cNvPr id="3" name="Graphic 2" descr="Video camera with solid fill">
            <a:extLst>
              <a:ext uri="{FF2B5EF4-FFF2-40B4-BE49-F238E27FC236}">
                <a16:creationId xmlns:a16="http://schemas.microsoft.com/office/drawing/2014/main" id="{F4FCE15E-2447-AA67-800E-F894BF614C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43007" y="1785707"/>
            <a:ext cx="1079799" cy="948316"/>
          </a:xfrm>
          <a:prstGeom prst="rect">
            <a:avLst/>
          </a:prstGeom>
        </p:spPr>
      </p:pic>
      <p:sp>
        <p:nvSpPr>
          <p:cNvPr id="5" name="TextBox 4">
            <a:extLst>
              <a:ext uri="{FF2B5EF4-FFF2-40B4-BE49-F238E27FC236}">
                <a16:creationId xmlns:a16="http://schemas.microsoft.com/office/drawing/2014/main" id="{4BDD54F2-00A0-9335-44B1-378A44C87155}"/>
              </a:ext>
            </a:extLst>
          </p:cNvPr>
          <p:cNvSpPr txBox="1"/>
          <p:nvPr/>
        </p:nvSpPr>
        <p:spPr>
          <a:xfrm>
            <a:off x="2623187" y="2790455"/>
            <a:ext cx="2824442" cy="369332"/>
          </a:xfrm>
          <a:prstGeom prst="rect">
            <a:avLst/>
          </a:prstGeom>
          <a:noFill/>
        </p:spPr>
        <p:txBody>
          <a:bodyPr wrap="square" rtlCol="0">
            <a:spAutoFit/>
          </a:bodyPr>
          <a:lstStyle/>
          <a:p>
            <a:r>
              <a:rPr lang="en-US" b="1" dirty="0">
                <a:latin typeface="Palatino Linotype" panose="02040502050505030304" pitchFamily="18" charset="0"/>
              </a:rPr>
              <a:t>Pretrained</a:t>
            </a:r>
            <a:r>
              <a:rPr lang="en-US" dirty="0">
                <a:latin typeface="Palatino Linotype" panose="02040502050505030304" pitchFamily="18" charset="0"/>
              </a:rPr>
              <a:t> Video Model</a:t>
            </a:r>
          </a:p>
        </p:txBody>
      </p:sp>
      <p:pic>
        <p:nvPicPr>
          <p:cNvPr id="6" name="Graphic 5" descr="Network with solid fill">
            <a:extLst>
              <a:ext uri="{FF2B5EF4-FFF2-40B4-BE49-F238E27FC236}">
                <a16:creationId xmlns:a16="http://schemas.microsoft.com/office/drawing/2014/main" id="{746FB9EE-FA81-1008-E693-179456FFA0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43007" y="3813341"/>
            <a:ext cx="1079799" cy="948316"/>
          </a:xfrm>
          <a:prstGeom prst="rect">
            <a:avLst/>
          </a:prstGeom>
        </p:spPr>
      </p:pic>
      <p:sp>
        <p:nvSpPr>
          <p:cNvPr id="7" name="TextBox 6">
            <a:extLst>
              <a:ext uri="{FF2B5EF4-FFF2-40B4-BE49-F238E27FC236}">
                <a16:creationId xmlns:a16="http://schemas.microsoft.com/office/drawing/2014/main" id="{8D96DE7A-AAE6-DCFC-E5D0-8B6C13137F25}"/>
              </a:ext>
            </a:extLst>
          </p:cNvPr>
          <p:cNvSpPr txBox="1"/>
          <p:nvPr/>
        </p:nvSpPr>
        <p:spPr>
          <a:xfrm>
            <a:off x="2734548" y="4984301"/>
            <a:ext cx="2707560" cy="369332"/>
          </a:xfrm>
          <a:prstGeom prst="rect">
            <a:avLst/>
          </a:prstGeom>
          <a:noFill/>
        </p:spPr>
        <p:txBody>
          <a:bodyPr wrap="square" rtlCol="0">
            <a:spAutoFit/>
          </a:bodyPr>
          <a:lstStyle/>
          <a:p>
            <a:r>
              <a:rPr lang="en-US" dirty="0">
                <a:latin typeface="Palatino Linotype" panose="02040502050505030304" pitchFamily="18" charset="0"/>
              </a:rPr>
              <a:t>Network Traffic Model</a:t>
            </a:r>
          </a:p>
        </p:txBody>
      </p:sp>
      <p:sp>
        <p:nvSpPr>
          <p:cNvPr id="18" name="TextBox 17">
            <a:extLst>
              <a:ext uri="{FF2B5EF4-FFF2-40B4-BE49-F238E27FC236}">
                <a16:creationId xmlns:a16="http://schemas.microsoft.com/office/drawing/2014/main" id="{F1FC2A33-20F7-9585-0C43-659FE397D77D}"/>
              </a:ext>
            </a:extLst>
          </p:cNvPr>
          <p:cNvSpPr txBox="1"/>
          <p:nvPr/>
        </p:nvSpPr>
        <p:spPr>
          <a:xfrm>
            <a:off x="8605047" y="3994474"/>
            <a:ext cx="1174854" cy="369332"/>
          </a:xfrm>
          <a:prstGeom prst="rect">
            <a:avLst/>
          </a:prstGeom>
          <a:noFill/>
        </p:spPr>
        <p:txBody>
          <a:bodyPr wrap="square" rtlCol="0">
            <a:spAutoFit/>
          </a:bodyPr>
          <a:lstStyle/>
          <a:p>
            <a:r>
              <a:rPr lang="en-US" dirty="0">
                <a:latin typeface="Palatino Linotype" panose="02040502050505030304" pitchFamily="18" charset="0"/>
              </a:rPr>
              <a:t>Activity</a:t>
            </a:r>
          </a:p>
        </p:txBody>
      </p:sp>
      <p:pic>
        <p:nvPicPr>
          <p:cNvPr id="27" name="Graphic 26" descr="Walk with solid fill">
            <a:extLst>
              <a:ext uri="{FF2B5EF4-FFF2-40B4-BE49-F238E27FC236}">
                <a16:creationId xmlns:a16="http://schemas.microsoft.com/office/drawing/2014/main" id="{7F61B4F0-5E99-D9A8-08CF-256AC1CE30D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47908" y="3009933"/>
            <a:ext cx="914400" cy="914400"/>
          </a:xfrm>
          <a:prstGeom prst="rect">
            <a:avLst/>
          </a:prstGeom>
        </p:spPr>
      </p:pic>
      <p:pic>
        <p:nvPicPr>
          <p:cNvPr id="31" name="Graphic 30" descr="Arrow Right outline">
            <a:extLst>
              <a:ext uri="{FF2B5EF4-FFF2-40B4-BE49-F238E27FC236}">
                <a16:creationId xmlns:a16="http://schemas.microsoft.com/office/drawing/2014/main" id="{0397AB30-FE58-C74F-BD4F-281183BCEE3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65012" y="2150388"/>
            <a:ext cx="914400" cy="604413"/>
          </a:xfrm>
          <a:prstGeom prst="rect">
            <a:avLst/>
          </a:prstGeom>
        </p:spPr>
      </p:pic>
      <p:pic>
        <p:nvPicPr>
          <p:cNvPr id="32" name="Graphic 31" descr="Arrow Right outline">
            <a:extLst>
              <a:ext uri="{FF2B5EF4-FFF2-40B4-BE49-F238E27FC236}">
                <a16:creationId xmlns:a16="http://schemas.microsoft.com/office/drawing/2014/main" id="{D0660C3B-41F2-291A-5EF7-E814944EAC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45994" y="4061599"/>
            <a:ext cx="914400" cy="604413"/>
          </a:xfrm>
          <a:prstGeom prst="rect">
            <a:avLst/>
          </a:prstGeom>
        </p:spPr>
      </p:pic>
      <p:pic>
        <p:nvPicPr>
          <p:cNvPr id="33" name="Graphic 32" descr="Arrow Right outline">
            <a:extLst>
              <a:ext uri="{FF2B5EF4-FFF2-40B4-BE49-F238E27FC236}">
                <a16:creationId xmlns:a16="http://schemas.microsoft.com/office/drawing/2014/main" id="{EC23B7BD-EDC8-9421-B144-E69681842F7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84041" y="3233906"/>
            <a:ext cx="914400" cy="604413"/>
          </a:xfrm>
          <a:prstGeom prst="rect">
            <a:avLst/>
          </a:prstGeom>
        </p:spPr>
      </p:pic>
      <p:sp>
        <p:nvSpPr>
          <p:cNvPr id="4" name="TextBox 3">
            <a:extLst>
              <a:ext uri="{FF2B5EF4-FFF2-40B4-BE49-F238E27FC236}">
                <a16:creationId xmlns:a16="http://schemas.microsoft.com/office/drawing/2014/main" id="{FD01CAF6-B760-A925-63C0-B05E902C0BBD}"/>
              </a:ext>
            </a:extLst>
          </p:cNvPr>
          <p:cNvSpPr txBox="1"/>
          <p:nvPr/>
        </p:nvSpPr>
        <p:spPr>
          <a:xfrm>
            <a:off x="6434258" y="2948691"/>
            <a:ext cx="595035" cy="1200329"/>
          </a:xfrm>
          <a:prstGeom prst="rect">
            <a:avLst/>
          </a:prstGeom>
          <a:noFill/>
        </p:spPr>
        <p:txBody>
          <a:bodyPr wrap="none" rtlCol="0">
            <a:spAutoFit/>
          </a:bodyPr>
          <a:lstStyle/>
          <a:p>
            <a:r>
              <a:rPr lang="en-US" sz="7200" dirty="0">
                <a:latin typeface="Palatino Linotype" panose="02040502050505030304" pitchFamily="18" charset="0"/>
              </a:rPr>
              <a:t>?</a:t>
            </a:r>
          </a:p>
        </p:txBody>
      </p:sp>
    </p:spTree>
    <p:extLst>
      <p:ext uri="{BB962C8B-B14F-4D97-AF65-F5344CB8AC3E}">
        <p14:creationId xmlns:p14="http://schemas.microsoft.com/office/powerpoint/2010/main" val="63063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8"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4979</TotalTime>
  <Words>1840</Words>
  <Application>Microsoft Macintosh PowerPoint</Application>
  <PresentationFormat>Widescreen</PresentationFormat>
  <Paragraphs>367</Paragraphs>
  <Slides>23</Slides>
  <Notes>23</Notes>
  <HiddenSlides>3</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Calibri Light</vt:lpstr>
      <vt:lpstr>Cambria Math</vt:lpstr>
      <vt:lpstr>Palatino Linotype</vt:lpstr>
      <vt:lpstr>Times New Roman</vt:lpstr>
      <vt:lpstr>Wingdings</vt:lpstr>
      <vt:lpstr>Office Theme</vt:lpstr>
      <vt:lpstr>   AMIR: Active Multimodal Interaction Recognition from Video and Network Traffic in Connected Environments</vt:lpstr>
      <vt:lpstr>Activity Recognition using Video</vt:lpstr>
      <vt:lpstr>Video classifiers can be brittle.</vt:lpstr>
      <vt:lpstr>How to augment visual activity recognition with alternate data?</vt:lpstr>
      <vt:lpstr>PowerPoint Presentation</vt:lpstr>
      <vt:lpstr>How to augment visual activity recognition with alternate data?</vt:lpstr>
      <vt:lpstr>IoTLab &amp; Dataset (Open-Sourced)</vt:lpstr>
      <vt:lpstr>Network is reliable when physical surroundings change.</vt:lpstr>
      <vt:lpstr>Combining two models is non-trivial. </vt:lpstr>
      <vt:lpstr>Combining two models is either costly or inaccurate. </vt:lpstr>
      <vt:lpstr>Combining two models is either costly or inaccurate. </vt:lpstr>
      <vt:lpstr>Combining two models is either costly or inaccurate. </vt:lpstr>
      <vt:lpstr>Stacking is the way to go for efficient combinations of two models. </vt:lpstr>
      <vt:lpstr>How to collect the least possible paired observations? Use AMIR! </vt:lpstr>
      <vt:lpstr>How to collect the least possible paired observations? Use AMIR! </vt:lpstr>
      <vt:lpstr>How to collect the least possible paired observations? Use AMIR! </vt:lpstr>
      <vt:lpstr>How to collect the least possible paired observations? Use AMIR! </vt:lpstr>
      <vt:lpstr>Modeling</vt:lpstr>
      <vt:lpstr>Uncertainty-based collection with AMIR is a very efficient  </vt:lpstr>
      <vt:lpstr>Transferability across environments</vt:lpstr>
      <vt:lpstr>Takeaways</vt:lpstr>
      <vt:lpstr>Thanks! We open source all the datasets,  features, and models. Please scan QR code to Access.</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AMIR:  Active Multimodal Interaction Recognition from  Video and Network Traffic in Connected Environments</dc:title>
  <dc:creator>Shinan Liu</dc:creator>
  <cp:lastModifiedBy>Shinan Liu</cp:lastModifiedBy>
  <cp:revision>64</cp:revision>
  <dcterms:created xsi:type="dcterms:W3CDTF">2023-09-28T12:00:19Z</dcterms:created>
  <dcterms:modified xsi:type="dcterms:W3CDTF">2023-12-11T16:41:14Z</dcterms:modified>
</cp:coreProperties>
</file>